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8"/>
  </p:notesMasterIdLst>
  <p:sldIdLst>
    <p:sldId id="256" r:id="rId2"/>
    <p:sldId id="306" r:id="rId3"/>
    <p:sldId id="303" r:id="rId4"/>
    <p:sldId id="347" r:id="rId5"/>
    <p:sldId id="259" r:id="rId6"/>
    <p:sldId id="260" r:id="rId7"/>
    <p:sldId id="261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49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4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</p:sldIdLst>
  <p:sldSz cx="9906000" cy="6858000" type="A4"/>
  <p:notesSz cx="6858000" cy="9144000"/>
  <p:embeddedFontLst>
    <p:embeddedFont>
      <p:font typeface="기상청 달콤기후체" panose="03050601020101020101" pitchFamily="66" charset="-127"/>
      <p:regular r:id="rId49"/>
    </p:embeddedFont>
    <p:embeddedFont>
      <p:font typeface="학교안심 우주 R" panose="020B0600000101010101" charset="-127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C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0" autoAdjust="0"/>
  </p:normalViewPr>
  <p:slideViewPr>
    <p:cSldViewPr snapToGrid="0" showGuides="1">
      <p:cViewPr varScale="1">
        <p:scale>
          <a:sx n="111" d="100"/>
          <a:sy n="111" d="100"/>
        </p:scale>
        <p:origin x="1332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916-4B9D-80E0-EF385463327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916-4B9D-80E0-EF3854633277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0.14499999999999999</c:v>
                </c:pt>
                <c:pt idx="1">
                  <c:v>0.85499999999999998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16-4B9D-80E0-EF3854633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1A-458C-935F-530E94A5E04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1A-458C-935F-530E94A5E04E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1A-458C-935F-530E94A5E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B8C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10-440B-875F-22FEE8472B2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10-440B-875F-22FEE8472B26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10-440B-875F-22FEE8472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rgbClr val="0070C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26-4C90-BFD4-60E555A9192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26-4C90-BFD4-60E555A91923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26-4C90-BFD4-60E555A91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15279D27-3F66-40EB-A0E4-B626DDC428C4}" type="datetimeFigureOut">
              <a:rPr lang="ko-KR" altLang="en-US" smtClean="0"/>
              <a:pPr/>
              <a:t>2023-10-26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F89CF23E-86C8-455E-B5FD-0D136363A59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7578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기상청 달콤기후체" panose="03050601020101020101" pitchFamily="66" charset="-127"/>
        <a:ea typeface="기상청 달콤기후체" panose="03050601020101020101" pitchFamily="66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CF23E-86C8-455E-B5FD-0D136363A59B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853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17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118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15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4753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7822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57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422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33DF8F96-BC71-DAF7-80CB-BA58A05ACD08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054F90B-58E8-4658-FB7B-F0D7EC590452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5B0911D-09F9-2685-8116-D304E2784F6B}"/>
              </a:ext>
            </a:extLst>
          </p:cNvPr>
          <p:cNvSpPr/>
          <p:nvPr userDrawn="1"/>
        </p:nvSpPr>
        <p:spPr>
          <a:xfrm>
            <a:off x="588867" y="190847"/>
            <a:ext cx="9317133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8831C05-1202-5878-EB02-A6FD7D2E99C0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6430C1E-8C06-0069-F30F-DAF8FB34783E}"/>
              </a:ext>
            </a:extLst>
          </p:cNvPr>
          <p:cNvSpPr/>
          <p:nvPr userDrawn="1"/>
        </p:nvSpPr>
        <p:spPr>
          <a:xfrm>
            <a:off x="598392" y="192441"/>
            <a:ext cx="5811933" cy="6375932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2" name="Picture 2" descr="단기예보 - 기상청 날씨누리">
            <a:extLst>
              <a:ext uri="{FF2B5EF4-FFF2-40B4-BE49-F238E27FC236}">
                <a16:creationId xmlns:a16="http://schemas.microsoft.com/office/drawing/2014/main" id="{817BE102-A2BB-1B06-C4D6-1F289ADF48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7B363DEA-9E9E-EDF8-6B42-5883C0BA178B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3FFD137-F331-B078-B0D5-FCC7C7D0BF58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DA5D212-C6CD-1449-3548-A03231B0FD5A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8A1D7CA-0E74-9B25-7BAC-11A5E159FA84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4E3DC538-5FC2-2BE9-5DAC-C5F57E918D4F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3E9A558-C131-2F73-3661-EDC203F4FA75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40C66E4-2E2D-A53F-6B27-737695076C4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99F1C246-69A7-F192-A037-DB7D9D19D8DA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B6C105E7-C9DD-8EFF-1463-AC0D53725621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57CD49BF-9291-AFAD-87E9-C0CA0541604C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4614498B-7F6A-7CF8-E19A-2EE43ECA120D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007DD518-2918-7407-B99C-514D96F72069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3DE62E2-E2BB-13E1-E24E-9DD4324C738B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D6A50556-D6BA-D122-A1E0-2B48619520E5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2BACDEA-C35C-FDA1-4774-B65C62C1104D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DC52280-D324-AEDE-1F72-5680EB371C33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BE58B756-9461-D512-3260-97A39C1EA6A0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C395E4FA-0AAD-CED8-279C-4AAB50F2FD2A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976EAA7D-223F-70FF-36C7-B7F6F68211D1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CA33DBF1-AA4C-5784-9B8A-A515A5DB64F7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F8DCA8CA-0ABE-3E3B-6763-B2242375CB80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9448595B-69C6-AEC2-E6B8-C7C8E692D577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F5DB0DCA-B076-7258-A7BB-FB935C181B9D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A6CA0240-BE97-F25E-B243-BC771886C65C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CB80E926-8928-14EF-C023-BD9CEB55B1CE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1A986CF7-EA5C-1960-4A8C-029F2F6BD7C9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222C6ADE-2E68-9FBB-5DE1-AACDFCAA6352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03B28FE8-E143-B062-D357-5544BD53E024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8B8AB8D5-70F5-B3DB-D530-5B8CC64312D4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865F9F4E-DA23-01B7-2D68-FA22C1FA5DD4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7DD42E81-27D9-491D-1691-FDC325ED3967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39D18FCC-472A-6841-0D54-8A9396E79F08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8D89570-DABF-67A2-14B2-D0CAE7A768F6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397E4914-84AC-C751-A8E3-D9DA63B9B9D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B4A3622B-B87E-D38C-FB4B-D23EA70855A8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32B02C26-A338-1A78-38C5-D5E34B6062F6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DBE9D8E9-2D84-9FB9-6FAB-129E1596BCB5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E93B3C56-7B22-A465-FEBA-F4A9113BD2F7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4029B96B-43DC-2CBC-4B16-43C54589DEE8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B052E7C0-C7BA-F652-F65C-9863D4890483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A7990E77-0AE6-020A-164D-EDBC53DB31B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022CDCE8-77A0-F66E-E650-AC951C6DCC19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79C2286E-27C8-29A7-026E-D8F49447EB7E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CE104E22-D907-5F46-EB62-D3C4D13682F9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67775724-D79A-B2D2-63D7-E319A7390743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9469527E-F978-D91B-936A-A08EF8DC12ED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FD117017-B2F7-0723-2B24-5D12C34092CE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40CD4EF6-7BDB-45CC-6801-D5AB8A68CD85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849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A599BC05-7BF8-0AE3-8B96-690C43A0A7E0}"/>
              </a:ext>
            </a:extLst>
          </p:cNvPr>
          <p:cNvSpPr/>
          <p:nvPr userDrawn="1"/>
        </p:nvSpPr>
        <p:spPr>
          <a:xfrm>
            <a:off x="610789" y="668865"/>
            <a:ext cx="9187342" cy="457837"/>
          </a:xfrm>
          <a:prstGeom prst="roundRect">
            <a:avLst>
              <a:gd name="adj" fmla="val 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 </a:t>
            </a: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382C471-0913-9AF0-200C-68EEA8EBDE09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67CEEAAD-C44A-3E38-06A2-4C457AEC3085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44F900E9-B7A2-32B5-D2ED-7354379EBF1A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64C9AB1E-1EAD-49B8-B0E9-C83E7FB3DA08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4A46F950-FCB4-65CA-8E9F-DDF690035CD3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B2270D19-61E3-25D9-3D35-03B4DACCA873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45554C12-1D6E-801D-E5BF-A33B03D916E8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E3D9F8F1-9A71-FABB-A4F8-2D804325DDF0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31C2F733-BF57-8CCA-A633-052DF4A97CD8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3E44E9D1-DD30-F729-CEF7-9083122C1146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3E781E4D-FB8F-FA8C-D170-E9C45052C2B2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82FDBCB1-0DBC-2F9D-49C2-34B5193AE0F1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F0745C7C-E115-CE4B-C6AC-4F0E2F376B85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43BF1870-3965-78BF-0ECA-65C58F6C83B2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51A0AE07-FA1E-6F11-BD96-3BBBC776B6A2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A885BCDB-9E02-9C76-9F37-A7E504F7DA24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999FE9A-5B2A-0751-B9B6-0CC79E59ABA6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A35CAF28-500D-5B3C-ED30-BABB7E75D597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0DDF7A1D-4AC3-AFBE-1C20-5E6A6C96C816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B5F5D47C-9A91-14CE-EEC7-E5EE72B6D465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3FF9D639-2C50-238E-BD7B-83C33E46A5ED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85734041-F20B-E1F4-0D03-BFD1E9FFB962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B81422FE-9DCE-A84D-A019-3A92958F844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C6DCCABB-F0A6-DB7F-38FB-B957EBD7A78B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FA5081DE-5C98-7BC0-5317-A73A34F4C4C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ECF045B6-1928-0D7F-CB71-58DAD45B2AB5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BE3338CC-51F2-F54D-E955-099DE09C61BC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604D856-D25F-1592-8B3B-E3DA46FEF941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E212C922-12CC-3CE5-1B0E-A18CA55DA942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52F810C0-9324-EDD1-AED1-9D4F632363F5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6830CE-BB5B-4188-45BE-90E20C59F915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42303D59-9B48-F46A-AE1D-B4F9B0A71426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63A0EEF9-9F4C-8273-BF1F-2A0653ECF99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15F0C14C-C4BB-DEE3-1BB4-DD43E4EA062F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E788DF12-5B2A-B31A-CDA4-367DC913D3E2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61A97150-D4EB-1563-4BC0-7D1609DFD1BF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3E943D1E-4638-D620-216E-8CED6DE604EB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C9DCE816-5A23-509E-2010-9CA1858A604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16B96F5F-F007-0CB3-09DC-CA3C0F0405A7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A46F006C-6FF4-A0FB-347A-605CD964188B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7" name="타원 106">
            <a:extLst>
              <a:ext uri="{FF2B5EF4-FFF2-40B4-BE49-F238E27FC236}">
                <a16:creationId xmlns:a16="http://schemas.microsoft.com/office/drawing/2014/main" id="{CED7E0F9-5B45-F3EA-806A-6EC66886D888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7CE810AE-70F0-DF0B-6994-C5E4E570870E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9" name="타원 108">
            <a:extLst>
              <a:ext uri="{FF2B5EF4-FFF2-40B4-BE49-F238E27FC236}">
                <a16:creationId xmlns:a16="http://schemas.microsoft.com/office/drawing/2014/main" id="{A3584E5A-3608-5CF9-ABA9-B18643E5A752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D77F1600-987B-D970-AD3B-D6938B9A912C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5014F627-B300-5570-92A8-30EE7040E953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E1ABEA94-D5A0-31B7-5986-0AA17E9398B3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498D7274-F4D2-1B73-CA4B-2280BA4A8AC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290E625-340D-D6BA-9EA8-BF5E9E468809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1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D0FF778-FF09-BE4F-F1C0-93738CB1C37E}"/>
              </a:ext>
            </a:extLst>
          </p:cNvPr>
          <p:cNvSpPr/>
          <p:nvPr userDrawn="1"/>
        </p:nvSpPr>
        <p:spPr>
          <a:xfrm>
            <a:off x="610788" y="2228949"/>
            <a:ext cx="9212661" cy="1764502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246AE65-8D6E-BDCE-8740-33C76321B503}"/>
              </a:ext>
            </a:extLst>
          </p:cNvPr>
          <p:cNvGrpSpPr/>
          <p:nvPr userDrawn="1"/>
        </p:nvGrpSpPr>
        <p:grpSpPr>
          <a:xfrm>
            <a:off x="6447005" y="5510042"/>
            <a:ext cx="3113001" cy="987069"/>
            <a:chOff x="3026477" y="5257799"/>
            <a:chExt cx="3567190" cy="113108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98B3A7F-7371-1EFE-17DB-0CECEAA4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77" y="5268961"/>
              <a:ext cx="701346" cy="111992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5F32C2D-0437-3F7C-9F08-AC36224E6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17" y="5501503"/>
              <a:ext cx="917144" cy="88737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C6DA25B-9D77-6BFE-E005-880E6036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55" y="5482900"/>
              <a:ext cx="766457" cy="90598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19F94A5E-AC25-9047-61AE-CF832F4A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6" y="5257799"/>
              <a:ext cx="785061" cy="1131083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382C471-0913-9AF0-200C-68EEA8EBDE09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67CEEAAD-C44A-3E38-06A2-4C457AEC3085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44F900E9-B7A2-32B5-D2ED-7354379EBF1A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64C9AB1E-1EAD-49B8-B0E9-C83E7FB3DA08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4A46F950-FCB4-65CA-8E9F-DDF690035CD3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B2270D19-61E3-25D9-3D35-03B4DACCA873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45554C12-1D6E-801D-E5BF-A33B03D916E8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E3D9F8F1-9A71-FABB-A4F8-2D804325DDF0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31C2F733-BF57-8CCA-A633-052DF4A97CD8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3E44E9D1-DD30-F729-CEF7-9083122C1146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3E781E4D-FB8F-FA8C-D170-E9C45052C2B2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82FDBCB1-0DBC-2F9D-49C2-34B5193AE0F1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F0745C7C-E115-CE4B-C6AC-4F0E2F376B85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43BF1870-3965-78BF-0ECA-65C58F6C83B2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51A0AE07-FA1E-6F11-BD96-3BBBC776B6A2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A885BCDB-9E02-9C76-9F37-A7E504F7DA24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999FE9A-5B2A-0751-B9B6-0CC79E59ABA6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A35CAF28-500D-5B3C-ED30-BABB7E75D597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0DDF7A1D-4AC3-AFBE-1C20-5E6A6C96C816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B5F5D47C-9A91-14CE-EEC7-E5EE72B6D465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3FF9D639-2C50-238E-BD7B-83C33E46A5ED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85734041-F20B-E1F4-0D03-BFD1E9FFB962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B81422FE-9DCE-A84D-A019-3A92958F844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C6DCCABB-F0A6-DB7F-38FB-B957EBD7A78B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FA5081DE-5C98-7BC0-5317-A73A34F4C4C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ECF045B6-1928-0D7F-CB71-58DAD45B2AB5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BE3338CC-51F2-F54D-E955-099DE09C61BC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604D856-D25F-1592-8B3B-E3DA46FEF941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E212C922-12CC-3CE5-1B0E-A18CA55DA942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52F810C0-9324-EDD1-AED1-9D4F632363F5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6830CE-BB5B-4188-45BE-90E20C59F915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42303D59-9B48-F46A-AE1D-B4F9B0A71426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63A0EEF9-9F4C-8273-BF1F-2A0653ECF99E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15F0C14C-C4BB-DEE3-1BB4-DD43E4EA062F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E788DF12-5B2A-B31A-CDA4-367DC913D3E2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61A97150-D4EB-1563-4BC0-7D1609DFD1BF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3E943D1E-4638-D620-216E-8CED6DE604EB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C9DCE816-5A23-509E-2010-9CA1858A604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16B96F5F-F007-0CB3-09DC-CA3C0F0405A7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A46F006C-6FF4-A0FB-347A-605CD964188B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7" name="타원 106">
            <a:extLst>
              <a:ext uri="{FF2B5EF4-FFF2-40B4-BE49-F238E27FC236}">
                <a16:creationId xmlns:a16="http://schemas.microsoft.com/office/drawing/2014/main" id="{CED7E0F9-5B45-F3EA-806A-6EC66886D888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7CE810AE-70F0-DF0B-6994-C5E4E570870E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9" name="타원 108">
            <a:extLst>
              <a:ext uri="{FF2B5EF4-FFF2-40B4-BE49-F238E27FC236}">
                <a16:creationId xmlns:a16="http://schemas.microsoft.com/office/drawing/2014/main" id="{A3584E5A-3608-5CF9-ABA9-B18643E5A752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D77F1600-987B-D970-AD3B-D6938B9A912C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5014F627-B300-5570-92A8-30EE7040E953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E1ABEA94-D5A0-31B7-5986-0AA17E9398B3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498D7274-F4D2-1B73-CA4B-2280BA4A8AC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290E625-340D-D6BA-9EA8-BF5E9E468809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91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52FE47F-028F-D08C-5C9D-6866DF56DE14}"/>
              </a:ext>
            </a:extLst>
          </p:cNvPr>
          <p:cNvSpPr/>
          <p:nvPr userDrawn="1"/>
        </p:nvSpPr>
        <p:spPr>
          <a:xfrm>
            <a:off x="609599" y="2789538"/>
            <a:ext cx="9188531" cy="3843928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2CFD295-A643-CDAF-2CFA-59D266265A28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243D1EA-4263-FF29-ABCB-8FBD4AF4F0AD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64B8FBD-7199-6F03-6FB2-C156F7E70CC9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42F2817-3D98-1654-2562-5B731494CC56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0FB9EF6-0899-4CE9-D7DD-F3B144F9CBD2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9FB774B-4AEF-169B-AE2A-6B22FE445F99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ECCF72B-B095-EB1F-2F4C-14FE0C18FEC5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56C13A49-EBB1-BA6C-D531-457B19C58F77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5AA1411-9B65-5481-F78A-C17122639A6D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0818924-B30E-9292-B5FE-05695E2F4403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7788672-DFF5-9AD9-B81A-6A0FD55CEDA3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8BC50A1-59E1-4F1D-16C7-351052E01FE9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1793ED9-8261-7AD5-DA41-4C23517D6E58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4BAFC3A-E480-2450-90A6-4AB78F1E9EEA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9D043C2-306E-1E53-BE4E-A7FCA15D85DE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892713E8-BBE6-7764-048A-9DEBE9E5E706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3E95573E-0A9B-DDD1-DD0D-4B6EAEE48D70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CA61494-B70D-AB91-A5A4-F6D8F2264EDA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E6A0C6A-31F1-D801-7FD1-E82B92ED5CA7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52EB1EA-3912-671E-1788-ACE68D8BAD19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0678243-1910-D9E9-59BF-4528E85539FC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B29DD055-FEF5-7F1F-E18B-F68A122E5307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80519D0-8FCB-672F-F704-83D755AB226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29C36B9F-5A85-5F60-D024-A7A10F8821C3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0446E0D-78D5-FBA0-2A52-78D4866588D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B5837B0A-1941-D49F-38E5-4A40277436A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0A8F8525-A478-34D0-2CF1-C00D7F52D269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4E5FC4D-95FA-D0CA-3FB8-5CF6092FFCB4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016D648-1BC3-BE90-B020-364AD6591D59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B29CE0F-D3C6-216E-B382-80557E576EAA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D443B8E-66AA-B992-2B44-F2EEE85D0CE9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3A0572D-BA91-8076-3387-5B19CBDDF101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B65BE09-A4B1-CA8A-6B84-8ACF84E9A91F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1793790-1AA3-D9A4-8D57-D009FBB302B1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E978C11-D197-7A61-671A-ABF0F46B044B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3077BC59-8BBC-DF23-3E86-224069B90435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F1D700A-C6A7-E25C-7CA4-C7BC734C1152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02A13203-9A98-BD99-8F2B-E3282381172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B499FD7-3CD7-A986-B41A-2AB1F7F780AD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F894BADC-F33B-A752-D5A8-AF062B7B9BF6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CED8099D-9CB2-310B-423A-CEB976B59CCB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1FFFD436-34B1-6CDE-5368-2B460885AEFB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F63731E-6F54-D7F7-5CA7-4356CB5BD35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FE77F190-F996-0524-18E0-3BB643D466D3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B984A27B-2CDE-8AD0-579E-071CBDA1045D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23B751BA-8968-3D8F-F9B3-280113039D00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7E11A768-0F04-69D5-1B12-1263784900D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6610168E-FCB9-8E04-E4A1-DE645B9C247D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5227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2042BA3-217E-2195-48D5-FA63C04AE43F}"/>
              </a:ext>
            </a:extLst>
          </p:cNvPr>
          <p:cNvSpPr/>
          <p:nvPr userDrawn="1"/>
        </p:nvSpPr>
        <p:spPr>
          <a:xfrm>
            <a:off x="9472" y="241645"/>
            <a:ext cx="437389" cy="64429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3C92E3-33E3-1DE9-EEE2-3E76A47C16DA}"/>
              </a:ext>
            </a:extLst>
          </p:cNvPr>
          <p:cNvSpPr/>
          <p:nvPr userDrawn="1"/>
        </p:nvSpPr>
        <p:spPr>
          <a:xfrm>
            <a:off x="73025" y="139704"/>
            <a:ext cx="437389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2D031FB-813E-04FE-170D-D0869DCDA6AD}"/>
              </a:ext>
            </a:extLst>
          </p:cNvPr>
          <p:cNvSpPr/>
          <p:nvPr userDrawn="1"/>
        </p:nvSpPr>
        <p:spPr>
          <a:xfrm>
            <a:off x="588867" y="190847"/>
            <a:ext cx="9307661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6E8F69-3C8B-4565-A03E-2847BA05C60D}"/>
              </a:ext>
            </a:extLst>
          </p:cNvPr>
          <p:cNvSpPr/>
          <p:nvPr userDrawn="1"/>
        </p:nvSpPr>
        <p:spPr>
          <a:xfrm>
            <a:off x="572297" y="139704"/>
            <a:ext cx="9225834" cy="6493763"/>
          </a:xfrm>
          <a:prstGeom prst="rect">
            <a:avLst/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52FE47F-028F-D08C-5C9D-6866DF56DE14}"/>
              </a:ext>
            </a:extLst>
          </p:cNvPr>
          <p:cNvSpPr/>
          <p:nvPr userDrawn="1"/>
        </p:nvSpPr>
        <p:spPr>
          <a:xfrm>
            <a:off x="588867" y="165077"/>
            <a:ext cx="9209264" cy="6460076"/>
          </a:xfrm>
          <a:prstGeom prst="rect">
            <a:avLst/>
          </a:prstGeom>
          <a:solidFill>
            <a:srgbClr val="00B8C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5" name="Picture 2" descr="단기예보 - 기상청 날씨누리">
            <a:extLst>
              <a:ext uri="{FF2B5EF4-FFF2-40B4-BE49-F238E27FC236}">
                <a16:creationId xmlns:a16="http://schemas.microsoft.com/office/drawing/2014/main" id="{D09F07D4-04F5-774F-FC2C-35BCFEBE2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234067"/>
            <a:ext cx="882731" cy="3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2CFD295-A643-CDAF-2CFA-59D266265A28}"/>
              </a:ext>
            </a:extLst>
          </p:cNvPr>
          <p:cNvSpPr/>
          <p:nvPr userDrawn="1"/>
        </p:nvSpPr>
        <p:spPr>
          <a:xfrm>
            <a:off x="541403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243D1EA-4263-FF29-ABCB-8FBD4AF4F0AD}"/>
              </a:ext>
            </a:extLst>
          </p:cNvPr>
          <p:cNvSpPr/>
          <p:nvPr userDrawn="1"/>
        </p:nvSpPr>
        <p:spPr>
          <a:xfrm>
            <a:off x="541403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64B8FBD-7199-6F03-6FB2-C156F7E70CC9}"/>
              </a:ext>
            </a:extLst>
          </p:cNvPr>
          <p:cNvSpPr/>
          <p:nvPr userDrawn="1"/>
        </p:nvSpPr>
        <p:spPr>
          <a:xfrm>
            <a:off x="264061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42F2817-3D98-1654-2562-5B731494CC56}"/>
              </a:ext>
            </a:extLst>
          </p:cNvPr>
          <p:cNvSpPr/>
          <p:nvPr userDrawn="1"/>
        </p:nvSpPr>
        <p:spPr>
          <a:xfrm>
            <a:off x="264061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0FB9EF6-0899-4CE9-D7DD-F3B144F9CBD2}"/>
              </a:ext>
            </a:extLst>
          </p:cNvPr>
          <p:cNvSpPr/>
          <p:nvPr userDrawn="1"/>
        </p:nvSpPr>
        <p:spPr>
          <a:xfrm>
            <a:off x="364675" y="182255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9FB774B-4AEF-169B-AE2A-6B22FE445F99}"/>
              </a:ext>
            </a:extLst>
          </p:cNvPr>
          <p:cNvSpPr/>
          <p:nvPr userDrawn="1"/>
        </p:nvSpPr>
        <p:spPr>
          <a:xfrm>
            <a:off x="364675" y="192113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ECCF72B-B095-EB1F-2F4C-14FE0C18FEC5}"/>
              </a:ext>
            </a:extLst>
          </p:cNvPr>
          <p:cNvSpPr/>
          <p:nvPr userDrawn="1"/>
        </p:nvSpPr>
        <p:spPr>
          <a:xfrm>
            <a:off x="364675" y="1317999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56C13A49-EBB1-BA6C-D531-457B19C58F77}"/>
              </a:ext>
            </a:extLst>
          </p:cNvPr>
          <p:cNvSpPr/>
          <p:nvPr userDrawn="1"/>
        </p:nvSpPr>
        <p:spPr>
          <a:xfrm>
            <a:off x="364675" y="141658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35AA1411-9B65-5481-F78A-C17122639A6D}"/>
              </a:ext>
            </a:extLst>
          </p:cNvPr>
          <p:cNvSpPr/>
          <p:nvPr userDrawn="1"/>
        </p:nvSpPr>
        <p:spPr>
          <a:xfrm>
            <a:off x="541403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E0818924-B30E-9292-B5FE-05695E2F4403}"/>
              </a:ext>
            </a:extLst>
          </p:cNvPr>
          <p:cNvSpPr/>
          <p:nvPr userDrawn="1"/>
        </p:nvSpPr>
        <p:spPr>
          <a:xfrm>
            <a:off x="541403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7788672-DFF5-9AD9-B81A-6A0FD55CEDA3}"/>
              </a:ext>
            </a:extLst>
          </p:cNvPr>
          <p:cNvSpPr/>
          <p:nvPr userDrawn="1"/>
        </p:nvSpPr>
        <p:spPr>
          <a:xfrm>
            <a:off x="541403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8BC50A1-59E1-4F1D-16C7-351052E01FE9}"/>
              </a:ext>
            </a:extLst>
          </p:cNvPr>
          <p:cNvSpPr/>
          <p:nvPr userDrawn="1"/>
        </p:nvSpPr>
        <p:spPr>
          <a:xfrm>
            <a:off x="541403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1793ED9-8261-7AD5-DA41-4C23517D6E58}"/>
              </a:ext>
            </a:extLst>
          </p:cNvPr>
          <p:cNvSpPr/>
          <p:nvPr userDrawn="1"/>
        </p:nvSpPr>
        <p:spPr>
          <a:xfrm>
            <a:off x="541403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4BAFC3A-E480-2450-90A6-4AB78F1E9EEA}"/>
              </a:ext>
            </a:extLst>
          </p:cNvPr>
          <p:cNvSpPr/>
          <p:nvPr userDrawn="1"/>
        </p:nvSpPr>
        <p:spPr>
          <a:xfrm>
            <a:off x="541403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89D043C2-306E-1E53-BE4E-A7FCA15D85DE}"/>
              </a:ext>
            </a:extLst>
          </p:cNvPr>
          <p:cNvSpPr/>
          <p:nvPr userDrawn="1"/>
        </p:nvSpPr>
        <p:spPr>
          <a:xfrm>
            <a:off x="541403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892713E8-BBE6-7764-048A-9DEBE9E5E706}"/>
              </a:ext>
            </a:extLst>
          </p:cNvPr>
          <p:cNvSpPr/>
          <p:nvPr userDrawn="1"/>
        </p:nvSpPr>
        <p:spPr>
          <a:xfrm>
            <a:off x="541403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3E95573E-0A9B-DDD1-DD0D-4B6EAEE48D70}"/>
              </a:ext>
            </a:extLst>
          </p:cNvPr>
          <p:cNvSpPr/>
          <p:nvPr userDrawn="1"/>
        </p:nvSpPr>
        <p:spPr>
          <a:xfrm>
            <a:off x="264061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ECA61494-B70D-AB91-A5A4-F6D8F2264EDA}"/>
              </a:ext>
            </a:extLst>
          </p:cNvPr>
          <p:cNvSpPr/>
          <p:nvPr userDrawn="1"/>
        </p:nvSpPr>
        <p:spPr>
          <a:xfrm>
            <a:off x="264061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E6A0C6A-31F1-D801-7FD1-E82B92ED5CA7}"/>
              </a:ext>
            </a:extLst>
          </p:cNvPr>
          <p:cNvSpPr/>
          <p:nvPr userDrawn="1"/>
        </p:nvSpPr>
        <p:spPr>
          <a:xfrm>
            <a:off x="264061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52EB1EA-3912-671E-1788-ACE68D8BAD19}"/>
              </a:ext>
            </a:extLst>
          </p:cNvPr>
          <p:cNvSpPr/>
          <p:nvPr userDrawn="1"/>
        </p:nvSpPr>
        <p:spPr>
          <a:xfrm>
            <a:off x="264061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E0678243-1910-D9E9-59BF-4528E85539FC}"/>
              </a:ext>
            </a:extLst>
          </p:cNvPr>
          <p:cNvSpPr/>
          <p:nvPr userDrawn="1"/>
        </p:nvSpPr>
        <p:spPr>
          <a:xfrm>
            <a:off x="264061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B29DD055-FEF5-7F1F-E18B-F68A122E5307}"/>
              </a:ext>
            </a:extLst>
          </p:cNvPr>
          <p:cNvSpPr/>
          <p:nvPr userDrawn="1"/>
        </p:nvSpPr>
        <p:spPr>
          <a:xfrm>
            <a:off x="264061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80519D0-8FCB-672F-F704-83D755AB226F}"/>
              </a:ext>
            </a:extLst>
          </p:cNvPr>
          <p:cNvSpPr/>
          <p:nvPr userDrawn="1"/>
        </p:nvSpPr>
        <p:spPr>
          <a:xfrm>
            <a:off x="264061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29C36B9F-5A85-5F60-D024-A7A10F8821C3}"/>
              </a:ext>
            </a:extLst>
          </p:cNvPr>
          <p:cNvSpPr/>
          <p:nvPr userDrawn="1"/>
        </p:nvSpPr>
        <p:spPr>
          <a:xfrm>
            <a:off x="264061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20446E0D-78D5-FBA0-2A52-78D4866588DB}"/>
              </a:ext>
            </a:extLst>
          </p:cNvPr>
          <p:cNvSpPr/>
          <p:nvPr userDrawn="1"/>
        </p:nvSpPr>
        <p:spPr>
          <a:xfrm>
            <a:off x="364675" y="238964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B5837B0A-1941-D49F-38E5-4A40277436A3}"/>
              </a:ext>
            </a:extLst>
          </p:cNvPr>
          <p:cNvSpPr/>
          <p:nvPr userDrawn="1"/>
        </p:nvSpPr>
        <p:spPr>
          <a:xfrm>
            <a:off x="364675" y="248822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0A8F8525-A478-34D0-2CF1-C00D7F52D269}"/>
              </a:ext>
            </a:extLst>
          </p:cNvPr>
          <p:cNvSpPr/>
          <p:nvPr userDrawn="1"/>
        </p:nvSpPr>
        <p:spPr>
          <a:xfrm>
            <a:off x="364675" y="2956732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34E5FC4D-95FA-D0CA-3FB8-5CF6092FFCB4}"/>
              </a:ext>
            </a:extLst>
          </p:cNvPr>
          <p:cNvSpPr/>
          <p:nvPr userDrawn="1"/>
        </p:nvSpPr>
        <p:spPr>
          <a:xfrm>
            <a:off x="364675" y="305531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3016D648-1BC3-BE90-B020-364AD6591D59}"/>
              </a:ext>
            </a:extLst>
          </p:cNvPr>
          <p:cNvSpPr/>
          <p:nvPr userDrawn="1"/>
        </p:nvSpPr>
        <p:spPr>
          <a:xfrm>
            <a:off x="364675" y="3525257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B29CE0F-D3C6-216E-B382-80557E576EAA}"/>
              </a:ext>
            </a:extLst>
          </p:cNvPr>
          <p:cNvSpPr/>
          <p:nvPr userDrawn="1"/>
        </p:nvSpPr>
        <p:spPr>
          <a:xfrm>
            <a:off x="364675" y="3623840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4D443B8E-66AA-B992-2B44-F2EEE85D0CE9}"/>
              </a:ext>
            </a:extLst>
          </p:cNvPr>
          <p:cNvSpPr/>
          <p:nvPr userDrawn="1"/>
        </p:nvSpPr>
        <p:spPr>
          <a:xfrm>
            <a:off x="364675" y="409234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03A0572D-BA91-8076-3387-5B19CBDDF101}"/>
              </a:ext>
            </a:extLst>
          </p:cNvPr>
          <p:cNvSpPr/>
          <p:nvPr userDrawn="1"/>
        </p:nvSpPr>
        <p:spPr>
          <a:xfrm>
            <a:off x="364675" y="419092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B65BE09-A4B1-CA8A-6B84-8ACF84E9A91F}"/>
              </a:ext>
            </a:extLst>
          </p:cNvPr>
          <p:cNvSpPr/>
          <p:nvPr userDrawn="1"/>
        </p:nvSpPr>
        <p:spPr>
          <a:xfrm>
            <a:off x="364675" y="4659435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1793790-1AA3-D9A4-8D57-D009FBB302B1}"/>
              </a:ext>
            </a:extLst>
          </p:cNvPr>
          <p:cNvSpPr/>
          <p:nvPr userDrawn="1"/>
        </p:nvSpPr>
        <p:spPr>
          <a:xfrm>
            <a:off x="364675" y="475801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E978C11-D197-7A61-671A-ABF0F46B044B}"/>
              </a:ext>
            </a:extLst>
          </p:cNvPr>
          <p:cNvSpPr/>
          <p:nvPr userDrawn="1"/>
        </p:nvSpPr>
        <p:spPr>
          <a:xfrm>
            <a:off x="364675" y="516441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3077BC59-8BBC-DF23-3E86-224069B90435}"/>
              </a:ext>
            </a:extLst>
          </p:cNvPr>
          <p:cNvSpPr/>
          <p:nvPr userDrawn="1"/>
        </p:nvSpPr>
        <p:spPr>
          <a:xfrm>
            <a:off x="364675" y="526299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1F1D700A-C6A7-E25C-7CA4-C7BC734C1152}"/>
              </a:ext>
            </a:extLst>
          </p:cNvPr>
          <p:cNvSpPr/>
          <p:nvPr userDrawn="1"/>
        </p:nvSpPr>
        <p:spPr>
          <a:xfrm>
            <a:off x="364675" y="573150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02A13203-9A98-BD99-8F2B-E32823811727}"/>
              </a:ext>
            </a:extLst>
          </p:cNvPr>
          <p:cNvSpPr/>
          <p:nvPr userDrawn="1"/>
        </p:nvSpPr>
        <p:spPr>
          <a:xfrm>
            <a:off x="364675" y="583008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B499FD7-3CD7-A986-B41A-2AB1F7F780AD}"/>
              </a:ext>
            </a:extLst>
          </p:cNvPr>
          <p:cNvSpPr/>
          <p:nvPr userDrawn="1"/>
        </p:nvSpPr>
        <p:spPr>
          <a:xfrm>
            <a:off x="364675" y="629859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F894BADC-F33B-A752-D5A8-AF062B7B9BF6}"/>
              </a:ext>
            </a:extLst>
          </p:cNvPr>
          <p:cNvSpPr/>
          <p:nvPr userDrawn="1"/>
        </p:nvSpPr>
        <p:spPr>
          <a:xfrm>
            <a:off x="364675" y="6397174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CED8099D-9CB2-310B-423A-CEB976B59CCB}"/>
              </a:ext>
            </a:extLst>
          </p:cNvPr>
          <p:cNvSpPr/>
          <p:nvPr userDrawn="1"/>
        </p:nvSpPr>
        <p:spPr>
          <a:xfrm>
            <a:off x="541403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1FFFD436-34B1-6CDE-5368-2B460885AEFB}"/>
              </a:ext>
            </a:extLst>
          </p:cNvPr>
          <p:cNvSpPr/>
          <p:nvPr userDrawn="1"/>
        </p:nvSpPr>
        <p:spPr>
          <a:xfrm>
            <a:off x="541403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DF63731E-6F54-D7F7-5CA7-4356CB5BD354}"/>
              </a:ext>
            </a:extLst>
          </p:cNvPr>
          <p:cNvSpPr/>
          <p:nvPr userDrawn="1"/>
        </p:nvSpPr>
        <p:spPr>
          <a:xfrm>
            <a:off x="264061" y="78935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FE77F190-F996-0524-18E0-3BB643D466D3}"/>
              </a:ext>
            </a:extLst>
          </p:cNvPr>
          <p:cNvSpPr/>
          <p:nvPr userDrawn="1"/>
        </p:nvSpPr>
        <p:spPr>
          <a:xfrm>
            <a:off x="264061" y="284795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B984A27B-2CDE-8AD0-579E-071CBDA1045D}"/>
              </a:ext>
            </a:extLst>
          </p:cNvPr>
          <p:cNvSpPr/>
          <p:nvPr userDrawn="1"/>
        </p:nvSpPr>
        <p:spPr>
          <a:xfrm>
            <a:off x="364675" y="813233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23B751BA-8968-3D8F-F9B3-280113039D00}"/>
              </a:ext>
            </a:extLst>
          </p:cNvPr>
          <p:cNvSpPr/>
          <p:nvPr userDrawn="1"/>
        </p:nvSpPr>
        <p:spPr>
          <a:xfrm>
            <a:off x="364675" y="911816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7E11A768-0F04-69D5-1B12-1263784900DF}"/>
              </a:ext>
            </a:extLst>
          </p:cNvPr>
          <p:cNvSpPr/>
          <p:nvPr userDrawn="1"/>
        </p:nvSpPr>
        <p:spPr>
          <a:xfrm>
            <a:off x="364675" y="308678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6610168E-FCB9-8E04-E4A1-DE645B9C247D}"/>
              </a:ext>
            </a:extLst>
          </p:cNvPr>
          <p:cNvSpPr/>
          <p:nvPr userDrawn="1"/>
        </p:nvSpPr>
        <p:spPr>
          <a:xfrm>
            <a:off x="364675" y="407261"/>
            <a:ext cx="285748" cy="583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0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3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94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BA78-BBB1-41CE-9602-92A42FBE95C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895A5-C04F-4B26-9AC2-309E20C0C4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2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5B78BA78-BBB1-41CE-9602-92A42FBE95CD}" type="datetimeFigureOut">
              <a:rPr lang="ko-KR" altLang="en-US" smtClean="0"/>
              <a:pPr/>
              <a:t>2023-10-26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defRPr>
            </a:lvl1pPr>
          </a:lstStyle>
          <a:p>
            <a:fld id="{126895A5-C04F-4B26-9AC2-309E20C0C4E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1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7" r:id="rId4"/>
    <p:sldLayoutId id="2147483675" r:id="rId5"/>
    <p:sldLayoutId id="2147483676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기상청 달콤기후체" panose="03050601020101020101" pitchFamily="66" charset="-127"/>
          <a:ea typeface="기상청 달콤기후체" panose="03050601020101020101" pitchFamily="66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_iUfBBaXvF0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mg8.yna.co.kr/etc/inner/KR/2022/03/23/AKR20220323051300009_03_i_P4.gi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z-7ZmeiLey8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sKsloL7vUJ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PMbr4tqEd-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bdN0MEAkY-8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AMil4jkeYM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hJj3Zh00rfw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iiYbFrIRmuI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rX3FCuP8bb4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NlBZLqFSY10?si=bhVcRoi-RT36wtjH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b6fud1_Nj94?t=857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youtu.be/z4uUH_CnyOQ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5kM9edo1Jk4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image" Target="../media/image66.png"/><Relationship Id="rId4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3XJh7JtQURw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GVpfYJjDrC8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outu.be/J9yjWzHO9vk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C6D96CCF-A2C3-3D32-0BB7-AD88D61E4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3661DA-B91F-AAD9-D349-0F3D63DD1AF7}"/>
              </a:ext>
            </a:extLst>
          </p:cNvPr>
          <p:cNvSpPr txBox="1"/>
          <p:nvPr/>
        </p:nvSpPr>
        <p:spPr>
          <a:xfrm>
            <a:off x="7200165" y="5918538"/>
            <a:ext cx="269997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본 교재는 기상청에서 기후변화과학 교육 목적으로 제작하였으며</a:t>
            </a:r>
            <a: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상업적 용도 및 </a:t>
            </a:r>
            <a: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가공 등 목적 외</a:t>
            </a:r>
            <a: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/>
            </a:r>
            <a:br>
              <a:rPr lang="en-US" altLang="ko-KR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05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사용을 금합니다</a:t>
            </a:r>
            <a:r>
              <a:rPr lang="en-US" altLang="ko-KR" sz="1050" b="0" i="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254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8BE4825A-43E8-DCBA-0152-1A8711604483}"/>
              </a:ext>
            </a:extLst>
          </p:cNvPr>
          <p:cNvSpPr/>
          <p:nvPr/>
        </p:nvSpPr>
        <p:spPr>
          <a:xfrm>
            <a:off x="900181" y="1167318"/>
            <a:ext cx="8640000" cy="5338800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420D8BB-8B57-2C20-AB52-5700CA28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9" name="모서리가 둥근 직사각형 61">
            <a:extLst>
              <a:ext uri="{FF2B5EF4-FFF2-40B4-BE49-F238E27FC236}">
                <a16:creationId xmlns:a16="http://schemas.microsoft.com/office/drawing/2014/main" id="{832BFFB7-DA6C-44C0-64F0-F50637C00EA3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5055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NASA :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북극 빙하면적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16" name="사각형: 둥근 모서리 15">
            <a:hlinkClick r:id="rId2"/>
            <a:extLst>
              <a:ext uri="{FF2B5EF4-FFF2-40B4-BE49-F238E27FC236}">
                <a16:creationId xmlns:a16="http://schemas.microsoft.com/office/drawing/2014/main" id="{CF7F6B9C-2B2B-8E59-3323-49FFED32DC26}"/>
              </a:ext>
            </a:extLst>
          </p:cNvPr>
          <p:cNvSpPr/>
          <p:nvPr/>
        </p:nvSpPr>
        <p:spPr>
          <a:xfrm>
            <a:off x="899265" y="1186964"/>
            <a:ext cx="8640000" cy="5336924"/>
          </a:xfrm>
          <a:prstGeom prst="roundRect">
            <a:avLst>
              <a:gd name="adj" fmla="val 4311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모서리가 둥근 직사각형 61">
            <a:extLst>
              <a:ext uri="{FF2B5EF4-FFF2-40B4-BE49-F238E27FC236}">
                <a16:creationId xmlns:a16="http://schemas.microsoft.com/office/drawing/2014/main" id="{59751856-9452-5025-C44B-5FCC64939A82}"/>
              </a:ext>
            </a:extLst>
          </p:cNvPr>
          <p:cNvSpPr/>
          <p:nvPr/>
        </p:nvSpPr>
        <p:spPr>
          <a:xfrm>
            <a:off x="1940701" y="3504882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북극해의 겨울철 얼음 변화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D4CA492-A9F8-D165-A792-327D985D0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851" y="2950051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2D478BB4-4E93-F026-8501-0F096FC4B926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2</a:t>
            </a:r>
            <a:endParaRPr lang="ko-KR" altLang="en-US" sz="2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4D997-292D-BFB8-4834-0D9D37C8C3E8}"/>
              </a:ext>
            </a:extLst>
          </p:cNvPr>
          <p:cNvSpPr txBox="1"/>
          <p:nvPr/>
        </p:nvSpPr>
        <p:spPr>
          <a:xfrm>
            <a:off x="933436" y="3136615"/>
            <a:ext cx="4253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무엇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938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ICC 6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보고서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무엇일까요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43C8C-E812-9173-0F1F-91FACE8AF997}"/>
              </a:ext>
            </a:extLst>
          </p:cNvPr>
          <p:cNvSpPr txBox="1"/>
          <p:nvPr/>
        </p:nvSpPr>
        <p:spPr>
          <a:xfrm>
            <a:off x="636644" y="1162107"/>
            <a:ext cx="5626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dk1"/>
                </a:solidFill>
                <a:latin typeface="a시월구일굴림2" panose="02020600000000000000" pitchFamily="18" charset="-127"/>
                <a:ea typeface="a시월구일굴림2" panose="02020600000000000000" pitchFamily="18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Intergovernmental Panel on Climate Change :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 변화에 관한 정부간 협의체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3767D-8A76-4734-9DD0-B5490FC41EC7}"/>
              </a:ext>
            </a:extLst>
          </p:cNvPr>
          <p:cNvSpPr txBox="1"/>
          <p:nvPr/>
        </p:nvSpPr>
        <p:spPr>
          <a:xfrm>
            <a:off x="1375422" y="2108129"/>
            <a:ext cx="44040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1-1.9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탄소중립을 달성하는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눈물 방울 5">
            <a:extLst>
              <a:ext uri="{FF2B5EF4-FFF2-40B4-BE49-F238E27FC236}">
                <a16:creationId xmlns:a16="http://schemas.microsoft.com/office/drawing/2014/main" id="{50BDF601-62E1-F092-A5C2-2F558E62FF5C}"/>
              </a:ext>
            </a:extLst>
          </p:cNvPr>
          <p:cNvSpPr/>
          <p:nvPr/>
        </p:nvSpPr>
        <p:spPr>
          <a:xfrm rot="5400000">
            <a:off x="1069158" y="2106830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C796B-83EF-4B1B-08BE-DE4677589D97}"/>
              </a:ext>
            </a:extLst>
          </p:cNvPr>
          <p:cNvSpPr txBox="1"/>
          <p:nvPr/>
        </p:nvSpPr>
        <p:spPr>
          <a:xfrm>
            <a:off x="1025961" y="2098420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2E572F0-A8CF-F176-0309-54AAC48138F7}"/>
              </a:ext>
            </a:extLst>
          </p:cNvPr>
          <p:cNvSpPr/>
          <p:nvPr/>
        </p:nvSpPr>
        <p:spPr>
          <a:xfrm>
            <a:off x="888185" y="1580973"/>
            <a:ext cx="3438871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탄소배출량에 따른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시나리오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DC39C-4667-A156-D533-37F07A441A12}"/>
              </a:ext>
            </a:extLst>
          </p:cNvPr>
          <p:cNvSpPr txBox="1"/>
          <p:nvPr/>
        </p:nvSpPr>
        <p:spPr>
          <a:xfrm>
            <a:off x="1375422" y="2432937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1-2.6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이후 탄소중립을 달성하는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3EF56-167C-FB34-7569-B91A3664D29D}"/>
              </a:ext>
            </a:extLst>
          </p:cNvPr>
          <p:cNvSpPr txBox="1"/>
          <p:nvPr/>
        </p:nvSpPr>
        <p:spPr>
          <a:xfrm>
            <a:off x="1375422" y="2757743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2-4.5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현재의 탄소 배출량을 유지하는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D4964-C341-1F51-6B11-4945439C72EB}"/>
              </a:ext>
            </a:extLst>
          </p:cNvPr>
          <p:cNvSpPr txBox="1"/>
          <p:nvPr/>
        </p:nvSpPr>
        <p:spPr>
          <a:xfrm>
            <a:off x="1375422" y="3082551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3-7.0 : 2100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 배출량이 현재의 두배가 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2255D-3C3E-00B7-F235-B8C2A85CEFEF}"/>
              </a:ext>
            </a:extLst>
          </p:cNvPr>
          <p:cNvSpPr txBox="1"/>
          <p:nvPr/>
        </p:nvSpPr>
        <p:spPr>
          <a:xfrm>
            <a:off x="1375422" y="3407359"/>
            <a:ext cx="54327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SSP 5-8.5 : 2050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 탄소 배출량이 현재의 두배가 되는 시나리오</a:t>
            </a:r>
            <a:endParaRPr lang="en-US" altLang="ko-KR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DAC33CB-3071-B11F-B397-AFB1D5294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/>
          <a:stretch/>
        </p:blipFill>
        <p:spPr>
          <a:xfrm>
            <a:off x="1430354" y="3850279"/>
            <a:ext cx="7121838" cy="2375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20A23A-7EBC-AD17-0D2A-8A58E2D92B55}"/>
              </a:ext>
            </a:extLst>
          </p:cNvPr>
          <p:cNvSpPr txBox="1"/>
          <p:nvPr/>
        </p:nvSpPr>
        <p:spPr>
          <a:xfrm>
            <a:off x="7555290" y="2108129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0.28~0.55m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3C5D5-9706-53AB-F8C7-DF743A77D8A8}"/>
              </a:ext>
            </a:extLst>
          </p:cNvPr>
          <p:cNvSpPr txBox="1"/>
          <p:nvPr/>
        </p:nvSpPr>
        <p:spPr>
          <a:xfrm>
            <a:off x="7555290" y="3407358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0.63~1.01m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4FD70-5965-ED00-274F-182F7F6E392C}"/>
              </a:ext>
            </a:extLst>
          </p:cNvPr>
          <p:cNvSpPr txBox="1"/>
          <p:nvPr/>
        </p:nvSpPr>
        <p:spPr>
          <a:xfrm>
            <a:off x="7555290" y="2432935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0.32~0.62m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20DAC4-D2B5-8444-4A1A-BAD2F5A3011C}"/>
              </a:ext>
            </a:extLst>
          </p:cNvPr>
          <p:cNvSpPr txBox="1"/>
          <p:nvPr/>
        </p:nvSpPr>
        <p:spPr>
          <a:xfrm>
            <a:off x="7555290" y="2757742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0.44~0.76m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D096F4-7D52-D3D5-9123-ED879907D3E5}"/>
              </a:ext>
            </a:extLst>
          </p:cNvPr>
          <p:cNvSpPr txBox="1"/>
          <p:nvPr/>
        </p:nvSpPr>
        <p:spPr>
          <a:xfrm>
            <a:off x="7555290" y="3082550"/>
            <a:ext cx="154448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1600">
                <a:latin typeface="a타이틀고딕2" panose="02020600000000000000" pitchFamily="18" charset="-127"/>
                <a:ea typeface="a타이틀고딕2" panose="02020600000000000000" pitchFamily="18" charset="-127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0.55~0.90m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66ADF4EA-356E-BC67-5616-F8D34029F1C2}"/>
              </a:ext>
            </a:extLst>
          </p:cNvPr>
          <p:cNvSpPr/>
          <p:nvPr/>
        </p:nvSpPr>
        <p:spPr>
          <a:xfrm>
            <a:off x="7405019" y="1580973"/>
            <a:ext cx="1787870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2100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해수면 변화</a:t>
            </a: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34D9D32-7C50-0F5A-E280-E8DFF4C930C2}"/>
              </a:ext>
            </a:extLst>
          </p:cNvPr>
          <p:cNvCxnSpPr>
            <a:cxnSpLocks/>
          </p:cNvCxnSpPr>
          <p:nvPr/>
        </p:nvCxnSpPr>
        <p:spPr>
          <a:xfrm>
            <a:off x="5347746" y="2262014"/>
            <a:ext cx="2196916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눈물 방울 23">
            <a:extLst>
              <a:ext uri="{FF2B5EF4-FFF2-40B4-BE49-F238E27FC236}">
                <a16:creationId xmlns:a16="http://schemas.microsoft.com/office/drawing/2014/main" id="{0B99EFC2-4F1D-9B79-0AF5-8E16B9423AC8}"/>
              </a:ext>
            </a:extLst>
          </p:cNvPr>
          <p:cNvSpPr/>
          <p:nvPr/>
        </p:nvSpPr>
        <p:spPr>
          <a:xfrm rot="5400000">
            <a:off x="1069158" y="2440136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6BA1E4-7D7B-BBB5-DEA5-DAC05A8F8E59}"/>
              </a:ext>
            </a:extLst>
          </p:cNvPr>
          <p:cNvSpPr txBox="1"/>
          <p:nvPr/>
        </p:nvSpPr>
        <p:spPr>
          <a:xfrm>
            <a:off x="1025961" y="2431726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3EA299C6-E040-F08F-8AEA-49BFA87A3990}"/>
              </a:ext>
            </a:extLst>
          </p:cNvPr>
          <p:cNvSpPr/>
          <p:nvPr/>
        </p:nvSpPr>
        <p:spPr>
          <a:xfrm rot="5400000">
            <a:off x="1069158" y="2775860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53A69C-D043-978E-2FAF-F9EEE02EC2B1}"/>
              </a:ext>
            </a:extLst>
          </p:cNvPr>
          <p:cNvSpPr txBox="1"/>
          <p:nvPr/>
        </p:nvSpPr>
        <p:spPr>
          <a:xfrm>
            <a:off x="1025961" y="2767450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눈물 방울 27">
            <a:extLst>
              <a:ext uri="{FF2B5EF4-FFF2-40B4-BE49-F238E27FC236}">
                <a16:creationId xmlns:a16="http://schemas.microsoft.com/office/drawing/2014/main" id="{337F50C5-502F-822A-B845-DA1F65850FD6}"/>
              </a:ext>
            </a:extLst>
          </p:cNvPr>
          <p:cNvSpPr/>
          <p:nvPr/>
        </p:nvSpPr>
        <p:spPr>
          <a:xfrm rot="5400000">
            <a:off x="1069158" y="3100668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EAB73-BE15-5E01-6D87-875C7648E82E}"/>
              </a:ext>
            </a:extLst>
          </p:cNvPr>
          <p:cNvSpPr txBox="1"/>
          <p:nvPr/>
        </p:nvSpPr>
        <p:spPr>
          <a:xfrm>
            <a:off x="1025961" y="3092259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눈물 방울 29">
            <a:extLst>
              <a:ext uri="{FF2B5EF4-FFF2-40B4-BE49-F238E27FC236}">
                <a16:creationId xmlns:a16="http://schemas.microsoft.com/office/drawing/2014/main" id="{831E9967-29F3-FE6A-C54A-66A48C346969}"/>
              </a:ext>
            </a:extLst>
          </p:cNvPr>
          <p:cNvSpPr/>
          <p:nvPr/>
        </p:nvSpPr>
        <p:spPr>
          <a:xfrm rot="5400000">
            <a:off x="1069158" y="3419524"/>
            <a:ext cx="248104" cy="248104"/>
          </a:xfrm>
          <a:prstGeom prst="teardrop">
            <a:avLst/>
          </a:prstGeom>
          <a:solidFill>
            <a:srgbClr val="FF52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7DEC6-3D6A-F5E5-3C0B-C82C2B5B1B3F}"/>
              </a:ext>
            </a:extLst>
          </p:cNvPr>
          <p:cNvSpPr txBox="1"/>
          <p:nvPr/>
        </p:nvSpPr>
        <p:spPr>
          <a:xfrm>
            <a:off x="1025961" y="3411114"/>
            <a:ext cx="349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7BBAD798-B3AA-4020-9E4B-38144B8840D5}"/>
              </a:ext>
            </a:extLst>
          </p:cNvPr>
          <p:cNvCxnSpPr>
            <a:cxnSpLocks/>
          </p:cNvCxnSpPr>
          <p:nvPr/>
        </p:nvCxnSpPr>
        <p:spPr>
          <a:xfrm>
            <a:off x="5347746" y="2571432"/>
            <a:ext cx="2196916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D59E65B5-E5CF-F686-30A2-926009471DC2}"/>
              </a:ext>
            </a:extLst>
          </p:cNvPr>
          <p:cNvCxnSpPr>
            <a:cxnSpLocks/>
          </p:cNvCxnSpPr>
          <p:nvPr/>
        </p:nvCxnSpPr>
        <p:spPr>
          <a:xfrm>
            <a:off x="5876385" y="2905947"/>
            <a:ext cx="1668279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E620DA83-05B9-2FEF-9C32-BE4828ACA176}"/>
              </a:ext>
            </a:extLst>
          </p:cNvPr>
          <p:cNvCxnSpPr>
            <a:cxnSpLocks/>
          </p:cNvCxnSpPr>
          <p:nvPr/>
        </p:nvCxnSpPr>
        <p:spPr>
          <a:xfrm>
            <a:off x="6071648" y="3222229"/>
            <a:ext cx="1473017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BE9AA21D-51F9-120A-A3D3-8DE4F0970BC3}"/>
              </a:ext>
            </a:extLst>
          </p:cNvPr>
          <p:cNvCxnSpPr>
            <a:cxnSpLocks/>
          </p:cNvCxnSpPr>
          <p:nvPr/>
        </p:nvCxnSpPr>
        <p:spPr>
          <a:xfrm>
            <a:off x="6071648" y="3548338"/>
            <a:ext cx="1473017" cy="0"/>
          </a:xfrm>
          <a:prstGeom prst="straightConnector1">
            <a:avLst/>
          </a:prstGeom>
          <a:ln w="12700">
            <a:solidFill>
              <a:srgbClr val="2980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AD3FB67-E1F1-D3B0-43E3-4B92D7334882}"/>
              </a:ext>
            </a:extLst>
          </p:cNvPr>
          <p:cNvSpPr txBox="1"/>
          <p:nvPr/>
        </p:nvSpPr>
        <p:spPr>
          <a:xfrm>
            <a:off x="4793861" y="6250943"/>
            <a:ext cx="476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 </a:t>
            </a:r>
            <a:r>
              <a:rPr lang="ko-KR" altLang="en-US" sz="1200" dirty="0" smtClean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제</a:t>
            </a:r>
            <a:r>
              <a:rPr lang="en-US" altLang="ko-KR" sz="1200" dirty="0" smtClean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</a:t>
            </a:r>
            <a:r>
              <a:rPr lang="ko-KR" altLang="en-US" sz="1200" dirty="0" smtClean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차 평가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보고서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1900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년부터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2150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년까지의 지구 평균 해수면 상승</a:t>
            </a:r>
          </a:p>
        </p:txBody>
      </p:sp>
    </p:spTree>
    <p:extLst>
      <p:ext uri="{BB962C8B-B14F-4D97-AF65-F5344CB8AC3E}">
        <p14:creationId xmlns:p14="http://schemas.microsoft.com/office/powerpoint/2010/main" val="2550838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무엇일까요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50" y="664824"/>
            <a:ext cx="3761906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해수면상승 시뮬레이터</a:t>
            </a: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한국해양공단</a:t>
            </a:r>
            <a:r>
              <a:rPr lang="en-US" altLang="ko-KR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B17BD00-22FF-F5CF-1396-FB26F8DC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54" y="1967284"/>
            <a:ext cx="2581740" cy="2181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6BF6E13-4D4D-DB9A-3D12-6BD0B1DAF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704" y="1967284"/>
            <a:ext cx="2583028" cy="218122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DB76048-DD09-5F24-D1D2-7989CACA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067" y="1967284"/>
            <a:ext cx="2579634" cy="2181225"/>
          </a:xfrm>
          <a:prstGeom prst="rect">
            <a:avLst/>
          </a:prstGeom>
        </p:spPr>
      </p:pic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8F5E8A02-8878-BAB5-6788-EC408DCCFD62}"/>
              </a:ext>
            </a:extLst>
          </p:cNvPr>
          <p:cNvSpPr/>
          <p:nvPr/>
        </p:nvSpPr>
        <p:spPr>
          <a:xfrm>
            <a:off x="1195839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0.34m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425CD6D6-CB7E-A153-F851-7F24563FBCD5}"/>
              </a:ext>
            </a:extLst>
          </p:cNvPr>
          <p:cNvSpPr/>
          <p:nvPr/>
        </p:nvSpPr>
        <p:spPr>
          <a:xfrm>
            <a:off x="4084433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0.72m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A68E2813-593A-A30B-23EB-7DEA04D62677}"/>
              </a:ext>
            </a:extLst>
          </p:cNvPr>
          <p:cNvSpPr/>
          <p:nvPr/>
        </p:nvSpPr>
        <p:spPr>
          <a:xfrm>
            <a:off x="7210099" y="1373920"/>
            <a:ext cx="2065571" cy="334459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단계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1.1m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상승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A4817406-5F3B-3E60-61A2-4649B25F7BF7}"/>
              </a:ext>
            </a:extLst>
          </p:cNvPr>
          <p:cNvGrpSpPr/>
          <p:nvPr/>
        </p:nvGrpSpPr>
        <p:grpSpPr>
          <a:xfrm>
            <a:off x="1380899" y="4295452"/>
            <a:ext cx="1695450" cy="1905323"/>
            <a:chOff x="1204454" y="4295452"/>
            <a:chExt cx="1695450" cy="1905323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723775E2-01C7-23E3-4E5F-5AAE9C632822}"/>
                </a:ext>
              </a:extLst>
            </p:cNvPr>
            <p:cNvSpPr/>
            <p:nvPr/>
          </p:nvSpPr>
          <p:spPr>
            <a:xfrm>
              <a:off x="1279836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4C2726C9-A530-F760-7DE0-D7FAEA0A0078}"/>
                </a:ext>
              </a:extLst>
            </p:cNvPr>
            <p:cNvSpPr/>
            <p:nvPr/>
          </p:nvSpPr>
          <p:spPr>
            <a:xfrm>
              <a:off x="1279836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48377514-92C5-5C11-4C85-D17210DF3A18}"/>
                </a:ext>
              </a:extLst>
            </p:cNvPr>
            <p:cNvSpPr/>
            <p:nvPr/>
          </p:nvSpPr>
          <p:spPr>
            <a:xfrm>
              <a:off x="1279836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235712-3AAE-4A11-F831-0D02B8574098}"/>
                </a:ext>
              </a:extLst>
            </p:cNvPr>
            <p:cNvSpPr txBox="1"/>
            <p:nvPr/>
          </p:nvSpPr>
          <p:spPr>
            <a:xfrm>
              <a:off x="1204454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242.86㎢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0C045C-249F-77A4-3C3F-83CD2934A609}"/>
                </a:ext>
              </a:extLst>
            </p:cNvPr>
            <p:cNvSpPr txBox="1"/>
            <p:nvPr/>
          </p:nvSpPr>
          <p:spPr>
            <a:xfrm>
              <a:off x="1204454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83.75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26B2CC4-0F43-CF71-CD35-66BE357E649E}"/>
                </a:ext>
              </a:extLst>
            </p:cNvPr>
            <p:cNvSpPr txBox="1"/>
            <p:nvPr/>
          </p:nvSpPr>
          <p:spPr>
            <a:xfrm>
              <a:off x="1204454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3,448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BC202826-0991-B4D3-A190-E860BDB6B27E}"/>
              </a:ext>
            </a:extLst>
          </p:cNvPr>
          <p:cNvGrpSpPr/>
          <p:nvPr/>
        </p:nvGrpSpPr>
        <p:grpSpPr>
          <a:xfrm>
            <a:off x="4269493" y="4295452"/>
            <a:ext cx="1695450" cy="1905323"/>
            <a:chOff x="4199453" y="4295452"/>
            <a:chExt cx="1695450" cy="1905323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063FF916-68B1-1C14-59BF-B45E7BC10CAB}"/>
                </a:ext>
              </a:extLst>
            </p:cNvPr>
            <p:cNvSpPr/>
            <p:nvPr/>
          </p:nvSpPr>
          <p:spPr>
            <a:xfrm>
              <a:off x="4274835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0E707657-3062-5C07-D6E4-22B4B03B0CDB}"/>
                </a:ext>
              </a:extLst>
            </p:cNvPr>
            <p:cNvSpPr/>
            <p:nvPr/>
          </p:nvSpPr>
          <p:spPr>
            <a:xfrm>
              <a:off x="4274835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ABEF929B-F85C-006D-BC90-DE7C9676FB1E}"/>
                </a:ext>
              </a:extLst>
            </p:cNvPr>
            <p:cNvSpPr/>
            <p:nvPr/>
          </p:nvSpPr>
          <p:spPr>
            <a:xfrm>
              <a:off x="4274835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BC3E66-CEC9-C338-218D-5C5BA6E87AE7}"/>
                </a:ext>
              </a:extLst>
            </p:cNvPr>
            <p:cNvSpPr txBox="1"/>
            <p:nvPr/>
          </p:nvSpPr>
          <p:spPr>
            <a:xfrm>
              <a:off x="4199453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346.15㎢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123D27-33C4-C8E8-5B3D-71A6C9C5E1EC}"/>
                </a:ext>
              </a:extLst>
            </p:cNvPr>
            <p:cNvSpPr txBox="1"/>
            <p:nvPr/>
          </p:nvSpPr>
          <p:spPr>
            <a:xfrm>
              <a:off x="4199453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119.36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2813072-BEA9-4E04-82E1-5A3ED0E7F4C2}"/>
                </a:ext>
              </a:extLst>
            </p:cNvPr>
            <p:cNvSpPr txBox="1"/>
            <p:nvPr/>
          </p:nvSpPr>
          <p:spPr>
            <a:xfrm>
              <a:off x="4199453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13,563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B076AAE7-7DAB-4507-6E50-5212AD9CBF50}"/>
              </a:ext>
            </a:extLst>
          </p:cNvPr>
          <p:cNvGrpSpPr/>
          <p:nvPr/>
        </p:nvGrpSpPr>
        <p:grpSpPr>
          <a:xfrm>
            <a:off x="7395159" y="4295452"/>
            <a:ext cx="1695450" cy="1905323"/>
            <a:chOff x="7310510" y="4295452"/>
            <a:chExt cx="1695450" cy="1905323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777588DD-2FAA-46AB-612B-4FCA2010D238}"/>
                </a:ext>
              </a:extLst>
            </p:cNvPr>
            <p:cNvSpPr/>
            <p:nvPr/>
          </p:nvSpPr>
          <p:spPr>
            <a:xfrm>
              <a:off x="7385892" y="4295452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침수면적</a:t>
              </a: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D77F1BD6-45CA-8DF1-3325-0BCD21FE8F97}"/>
                </a:ext>
              </a:extLst>
            </p:cNvPr>
            <p:cNvSpPr/>
            <p:nvPr/>
          </p:nvSpPr>
          <p:spPr>
            <a:xfrm>
              <a:off x="7385892" y="4934266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여의도 면적대비</a:t>
              </a: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BA39FBC3-FE41-9E76-B3A8-F960A0C07607}"/>
                </a:ext>
              </a:extLst>
            </p:cNvPr>
            <p:cNvSpPr/>
            <p:nvPr/>
          </p:nvSpPr>
          <p:spPr>
            <a:xfrm>
              <a:off x="7385892" y="5573078"/>
              <a:ext cx="1544686" cy="308800"/>
            </a:xfrm>
            <a:prstGeom prst="roundRect">
              <a:avLst>
                <a:gd name="adj" fmla="val 50000"/>
              </a:avLst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침수 인구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3A6DDC-5548-AC9E-7ABF-5883FAAD1BEB}"/>
                </a:ext>
              </a:extLst>
            </p:cNvPr>
            <p:cNvSpPr txBox="1"/>
            <p:nvPr/>
          </p:nvSpPr>
          <p:spPr>
            <a:xfrm>
              <a:off x="7310510" y="4615372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501.51㎢</a:t>
              </a:r>
              <a:endPara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BFB019-09D8-7962-5850-389804074670}"/>
                </a:ext>
              </a:extLst>
            </p:cNvPr>
            <p:cNvSpPr txBox="1"/>
            <p:nvPr/>
          </p:nvSpPr>
          <p:spPr>
            <a:xfrm>
              <a:off x="7310510" y="5254186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172.94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배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D1E545E-6F5C-8DB5-5D22-1D8EA760AEA7}"/>
                </a:ext>
              </a:extLst>
            </p:cNvPr>
            <p:cNvSpPr txBox="1"/>
            <p:nvPr/>
          </p:nvSpPr>
          <p:spPr>
            <a:xfrm>
              <a:off x="7310510" y="5892998"/>
              <a:ext cx="16954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약 </a:t>
              </a:r>
              <a:r>
                <a:rPr lang="en-US" altLang="ko-KR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37,334</a:t>
              </a:r>
              <a:r>
                <a:rPr lang="ko-KR" altLang="en-US" sz="14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115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1BEC983-C077-AA43-C8AD-A571A715032A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3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5AC4B-1381-E3FA-B8D6-E03525EF1BF8}"/>
              </a:ext>
            </a:extLst>
          </p:cNvPr>
          <p:cNvSpPr txBox="1"/>
          <p:nvPr/>
        </p:nvSpPr>
        <p:spPr>
          <a:xfrm>
            <a:off x="933435" y="3136615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일상생활에서의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배출 사례</a:t>
            </a:r>
          </a:p>
        </p:txBody>
      </p:sp>
    </p:spTree>
    <p:extLst>
      <p:ext uri="{BB962C8B-B14F-4D97-AF65-F5344CB8AC3E}">
        <p14:creationId xmlns:p14="http://schemas.microsoft.com/office/powerpoint/2010/main" val="3209838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50" y="664824"/>
            <a:ext cx="3761906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이산화탄소와 메탄의 전세계 농도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020CD5F-E8B8-2ED5-40FD-075353590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63" y="4332751"/>
            <a:ext cx="5626576" cy="217774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9D2AF5D-EC33-3867-4519-91AA5940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3" y="1699695"/>
            <a:ext cx="5580667" cy="2230490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C8A3CC2-D11B-588E-B27F-ACC048FCD7E8}"/>
              </a:ext>
            </a:extLst>
          </p:cNvPr>
          <p:cNvSpPr/>
          <p:nvPr/>
        </p:nvSpPr>
        <p:spPr>
          <a:xfrm>
            <a:off x="792163" y="1284447"/>
            <a:ext cx="2546522" cy="32376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이산화탄소 농도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9734B9F-2073-6A9E-45CE-378831C4C63E}"/>
              </a:ext>
            </a:extLst>
          </p:cNvPr>
          <p:cNvSpPr/>
          <p:nvPr/>
        </p:nvSpPr>
        <p:spPr>
          <a:xfrm>
            <a:off x="792163" y="4008991"/>
            <a:ext cx="2546522" cy="32376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메탄 농도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B34390C-6EF4-FE6C-4831-EC20B26AEE78}"/>
              </a:ext>
            </a:extLst>
          </p:cNvPr>
          <p:cNvGrpSpPr/>
          <p:nvPr/>
        </p:nvGrpSpPr>
        <p:grpSpPr>
          <a:xfrm>
            <a:off x="6800679" y="2534594"/>
            <a:ext cx="2607074" cy="2584580"/>
            <a:chOff x="6553029" y="2379306"/>
            <a:chExt cx="2607074" cy="258458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ED82449-92A2-6FBB-BF4F-15CCBC893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029" y="2379306"/>
              <a:ext cx="2607074" cy="2584580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01EAFE6-D48F-3594-AB5E-877DAA937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5229" y="3315729"/>
              <a:ext cx="2341648" cy="711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“</a:t>
              </a:r>
              <a:r>
                <a:rPr lang="ko-KR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시간이 지남에 따라</a:t>
              </a:r>
              <a:endPara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계속해서 농도가 증가</a:t>
              </a:r>
              <a:r>
                <a: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”</a:t>
              </a:r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991DDA-36D2-AFCE-1D0C-E09D2FD1E030}"/>
              </a:ext>
            </a:extLst>
          </p:cNvPr>
          <p:cNvSpPr txBox="1"/>
          <p:nvPr/>
        </p:nvSpPr>
        <p:spPr>
          <a:xfrm>
            <a:off x="6063615" y="3611440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</a:t>
            </a:r>
            <a:endParaRPr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3FAC873-363D-BA92-F7A5-E05C338F2321}"/>
              </a:ext>
            </a:extLst>
          </p:cNvPr>
          <p:cNvSpPr/>
          <p:nvPr/>
        </p:nvSpPr>
        <p:spPr>
          <a:xfrm>
            <a:off x="6075531" y="1923402"/>
            <a:ext cx="167084" cy="167084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793C7-8A60-BD25-D2FD-B2C71809F836}"/>
              </a:ext>
            </a:extLst>
          </p:cNvPr>
          <p:cNvSpPr txBox="1"/>
          <p:nvPr/>
        </p:nvSpPr>
        <p:spPr>
          <a:xfrm>
            <a:off x="6126778" y="6242246"/>
            <a:ext cx="40748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2023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B4FCE0E-E8F0-CF6B-3DC2-9F119A66E4B8}"/>
              </a:ext>
            </a:extLst>
          </p:cNvPr>
          <p:cNvSpPr/>
          <p:nvPr/>
        </p:nvSpPr>
        <p:spPr>
          <a:xfrm>
            <a:off x="6133723" y="4529442"/>
            <a:ext cx="167084" cy="16708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287EF86-C0F9-9CD0-B8A5-0EC075C5D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497" y="1798606"/>
            <a:ext cx="3166120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2021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 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우리나라 평균 이산화탄소 농도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423.1ppm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69AD970-2BE7-BD1E-B4B0-2E0A5A12D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497" y="5442934"/>
            <a:ext cx="3166120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2021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 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우리나라 평균 메탄 농도</a:t>
            </a:r>
            <a:endParaRPr lang="en-US" altLang="ko-KR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2,005ppb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7B1892A2-C1DC-E110-8E86-9C9C580B8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44" y="1818304"/>
            <a:ext cx="670618" cy="59746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8A63B41-E971-2247-45A9-16CD0E906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34"/>
          <a:stretch/>
        </p:blipFill>
        <p:spPr>
          <a:xfrm>
            <a:off x="1661535" y="4468050"/>
            <a:ext cx="670618" cy="4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0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Q. </a:t>
            </a:r>
            <a:r>
              <a:rPr lang="ko-KR" altLang="en-US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그렇다면 온실가스는 왜 늘어나게 되었을까요</a:t>
            </a:r>
            <a:r>
              <a:rPr lang="en-US" altLang="ko-KR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22D44D46-6883-132E-EB4A-CB97F57AFD9B}"/>
              </a:ext>
            </a:extLst>
          </p:cNvPr>
          <p:cNvSpPr/>
          <p:nvPr/>
        </p:nvSpPr>
        <p:spPr>
          <a:xfrm>
            <a:off x="1645729" y="4851640"/>
            <a:ext cx="8038876" cy="1638300"/>
          </a:xfrm>
          <a:prstGeom prst="roundRect">
            <a:avLst>
              <a:gd name="adj" fmla="val 1143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◯ 온실가스가 복사에너지의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외부 방출 차단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→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지구 기온 상승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◯ 기온 상승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    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지구 열의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90%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를 흡수하는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바다의 열 </a:t>
            </a:r>
            <a:r>
              <a:rPr lang="ko-KR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흡수량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증가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→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따뜻해진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바닷물을 통한 </a:t>
            </a:r>
            <a:r>
              <a: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대류 현상 증가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“</a:t>
            </a:r>
            <a:r>
              <a:rPr lang="ko-KR" altLang="en-US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일반적이지 않은 기상현상들이 발생</a:t>
            </a:r>
            <a:r>
              <a:rPr lang="en-US" altLang="ko-KR" sz="16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6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8B0388C-A21B-C15B-A0B4-0A27166885B0}"/>
              </a:ext>
            </a:extLst>
          </p:cNvPr>
          <p:cNvGrpSpPr/>
          <p:nvPr/>
        </p:nvGrpSpPr>
        <p:grpSpPr>
          <a:xfrm>
            <a:off x="791431" y="1274650"/>
            <a:ext cx="8894946" cy="3268594"/>
            <a:chOff x="901133" y="1446100"/>
            <a:chExt cx="8084441" cy="2970761"/>
          </a:xfrm>
        </p:grpSpPr>
        <p:pic>
          <p:nvPicPr>
            <p:cNvPr id="21" name="Picture 2" descr="온실가스의 종류">
              <a:extLst>
                <a:ext uri="{FF2B5EF4-FFF2-40B4-BE49-F238E27FC236}">
                  <a16:creationId xmlns:a16="http://schemas.microsoft.com/office/drawing/2014/main" id="{27BB4C65-FAEB-8F7A-4BD1-33A7D44EF9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94"/>
            <a:stretch/>
          </p:blipFill>
          <p:spPr bwMode="auto">
            <a:xfrm>
              <a:off x="901133" y="1446100"/>
              <a:ext cx="3918517" cy="297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온실 효과가 일어나는 과정">
              <a:extLst>
                <a:ext uri="{FF2B5EF4-FFF2-40B4-BE49-F238E27FC236}">
                  <a16:creationId xmlns:a16="http://schemas.microsoft.com/office/drawing/2014/main" id="{A9BB5943-926D-2C04-CB5F-0913DF168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446100"/>
              <a:ext cx="4032574" cy="287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FB46D72-AF68-126C-90D8-DA1A081F0237}"/>
              </a:ext>
            </a:extLst>
          </p:cNvPr>
          <p:cNvGrpSpPr/>
          <p:nvPr/>
        </p:nvGrpSpPr>
        <p:grpSpPr>
          <a:xfrm>
            <a:off x="917942" y="4292859"/>
            <a:ext cx="7056926" cy="1015663"/>
            <a:chOff x="1145686" y="1163709"/>
            <a:chExt cx="7056926" cy="1015663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E2B2C424-9AE3-FE36-1380-0E43373C06AD}"/>
                </a:ext>
              </a:extLst>
            </p:cNvPr>
            <p:cNvSpPr/>
            <p:nvPr/>
          </p:nvSpPr>
          <p:spPr>
            <a:xfrm>
              <a:off x="1653396" y="1544931"/>
              <a:ext cx="6549216" cy="355119"/>
            </a:xfrm>
            <a:prstGeom prst="roundRect">
              <a:avLst>
                <a:gd name="adj" fmla="val 10686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인류의 산업혁명 이후 막대한 화석연료 사용과 우리의 생활 습관으로 인해 증가</a:t>
              </a:r>
              <a:endPara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D49440-C7C1-BFF7-15A1-ED9743E05920}"/>
                </a:ext>
              </a:extLst>
            </p:cNvPr>
            <p:cNvSpPr txBox="1"/>
            <p:nvPr/>
          </p:nvSpPr>
          <p:spPr>
            <a:xfrm>
              <a:off x="1145686" y="1163709"/>
              <a:ext cx="15472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dirty="0">
                  <a:ln w="34925">
                    <a:solidFill>
                      <a:srgbClr val="00B8C2"/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A</a:t>
              </a:r>
              <a:endParaRPr lang="ko-KR" altLang="en-US" sz="6000" dirty="0">
                <a:ln w="34925">
                  <a:solidFill>
                    <a:srgbClr val="00B8C2"/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7401186E-B13C-C297-E89E-3E357C9CF5B9}"/>
              </a:ext>
            </a:extLst>
          </p:cNvPr>
          <p:cNvCxnSpPr>
            <a:cxnSpLocks/>
          </p:cNvCxnSpPr>
          <p:nvPr/>
        </p:nvCxnSpPr>
        <p:spPr>
          <a:xfrm>
            <a:off x="2534194" y="5677989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D0EFAA34-BA24-797D-EDDC-B1785F53EB1B}"/>
              </a:ext>
            </a:extLst>
          </p:cNvPr>
          <p:cNvCxnSpPr>
            <a:cxnSpLocks/>
          </p:cNvCxnSpPr>
          <p:nvPr/>
        </p:nvCxnSpPr>
        <p:spPr>
          <a:xfrm>
            <a:off x="5725885" y="5677989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7401186E-B13C-C297-E89E-3E357C9CF5B9}"/>
              </a:ext>
            </a:extLst>
          </p:cNvPr>
          <p:cNvCxnSpPr>
            <a:cxnSpLocks/>
          </p:cNvCxnSpPr>
          <p:nvPr/>
        </p:nvCxnSpPr>
        <p:spPr>
          <a:xfrm>
            <a:off x="4437756" y="5308522"/>
            <a:ext cx="16546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00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FDD60C30-D53F-D190-5C7C-4ABED54444A6}"/>
              </a:ext>
            </a:extLst>
          </p:cNvPr>
          <p:cNvSpPr/>
          <p:nvPr/>
        </p:nvSpPr>
        <p:spPr>
          <a:xfrm>
            <a:off x="877252" y="12162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8CECEEF6-99A0-867E-FABD-B0E1D1703EDD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7AD3BD-157A-B553-7AA5-1CCB6E53C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사각형: 둥근 모서리 5">
            <a:hlinkClick r:id="rId2"/>
            <a:extLst>
              <a:ext uri="{FF2B5EF4-FFF2-40B4-BE49-F238E27FC236}">
                <a16:creationId xmlns:a16="http://schemas.microsoft.com/office/drawing/2014/main" id="{C29044A3-E041-97C4-7DFE-7B0A21A533A8}"/>
              </a:ext>
            </a:extLst>
          </p:cNvPr>
          <p:cNvSpPr/>
          <p:nvPr/>
        </p:nvSpPr>
        <p:spPr>
          <a:xfrm>
            <a:off x="877251" y="12162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D3634942-2CF2-AF10-D284-70A6349723FE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3899874-10A2-26A9-7BBA-140D644B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6A7BA42-6FE1-0680-4399-8006F0E9F6C9}"/>
              </a:ext>
            </a:extLst>
          </p:cNvPr>
          <p:cNvSpPr/>
          <p:nvPr/>
        </p:nvSpPr>
        <p:spPr>
          <a:xfrm>
            <a:off x="1691316" y="1196975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목 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BE29C-02E0-392C-9C38-6157021CD306}"/>
              </a:ext>
            </a:extLst>
          </p:cNvPr>
          <p:cNvSpPr txBox="1"/>
          <p:nvPr/>
        </p:nvSpPr>
        <p:spPr>
          <a:xfrm>
            <a:off x="1043931" y="2175627"/>
            <a:ext cx="3869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356F9-BDAC-5C26-4487-AF8EAEA671E0}"/>
              </a:ext>
            </a:extLst>
          </p:cNvPr>
          <p:cNvSpPr txBox="1"/>
          <p:nvPr/>
        </p:nvSpPr>
        <p:spPr>
          <a:xfrm>
            <a:off x="1043931" y="2798521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무엇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9D158-FE0F-3F39-7526-A08955E1A728}"/>
              </a:ext>
            </a:extLst>
          </p:cNvPr>
          <p:cNvSpPr txBox="1"/>
          <p:nvPr/>
        </p:nvSpPr>
        <p:spPr>
          <a:xfrm>
            <a:off x="1043931" y="3421415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일상생활에서의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배출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6C1C4-E853-608C-371A-50EAE07DBCEA}"/>
              </a:ext>
            </a:extLst>
          </p:cNvPr>
          <p:cNvSpPr txBox="1"/>
          <p:nvPr/>
        </p:nvSpPr>
        <p:spPr>
          <a:xfrm>
            <a:off x="1043931" y="4044309"/>
            <a:ext cx="3833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80F4A-BB13-B29B-9718-023D7C6CDF40}"/>
              </a:ext>
            </a:extLst>
          </p:cNvPr>
          <p:cNvSpPr txBox="1"/>
          <p:nvPr/>
        </p:nvSpPr>
        <p:spPr>
          <a:xfrm>
            <a:off x="1043931" y="4667203"/>
            <a:ext cx="3666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어떻게 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707ED2F-2F03-D34C-BD17-5C41D23D193D}"/>
              </a:ext>
            </a:extLst>
          </p:cNvPr>
          <p:cNvGrpSpPr/>
          <p:nvPr/>
        </p:nvGrpSpPr>
        <p:grpSpPr>
          <a:xfrm>
            <a:off x="6556215" y="5300663"/>
            <a:ext cx="3113001" cy="987069"/>
            <a:chOff x="3026477" y="5257799"/>
            <a:chExt cx="3567190" cy="1131083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116A729-6158-CF54-C095-1E1BBF37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477" y="5268961"/>
              <a:ext cx="701346" cy="1119921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CC6FF86F-7431-479D-B23C-9C17E788B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17" y="5501503"/>
              <a:ext cx="917144" cy="88737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81AA5AE-0C8E-9AF1-8190-89155E23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55" y="5482900"/>
              <a:ext cx="766457" cy="90598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875C9F7-D89B-029B-5196-461D8725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606" y="5257799"/>
              <a:ext cx="785061" cy="113108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01D44E-ACC2-4CA1-BE9D-27EEDEF3764A}"/>
              </a:ext>
            </a:extLst>
          </p:cNvPr>
          <p:cNvSpPr txBox="1"/>
          <p:nvPr/>
        </p:nvSpPr>
        <p:spPr>
          <a:xfrm>
            <a:off x="1043931" y="5290099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6. </a:t>
            </a:r>
            <a:r>
              <a:rPr lang="ko-KR" altLang="en-US" sz="20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</p:spTree>
    <p:extLst>
      <p:ext uri="{BB962C8B-B14F-4D97-AF65-F5344CB8AC3E}">
        <p14:creationId xmlns:p14="http://schemas.microsoft.com/office/powerpoint/2010/main" val="4072305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74F62-D524-E37B-C987-57C6A9FC5F59}"/>
              </a:ext>
            </a:extLst>
          </p:cNvPr>
          <p:cNvSpPr txBox="1"/>
          <p:nvPr/>
        </p:nvSpPr>
        <p:spPr>
          <a:xfrm>
            <a:off x="2082482" y="5706906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유엔식량농업기구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(FAO)</a:t>
            </a:r>
            <a:endParaRPr lang="ko-KR" altLang="en-US" sz="14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A2B06E4B-40C0-58F3-A316-D5D9BEC8F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992748"/>
              </p:ext>
            </p:extLst>
          </p:nvPr>
        </p:nvGraphicFramePr>
        <p:xfrm>
          <a:off x="461141" y="2613401"/>
          <a:ext cx="440944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194399-B01D-5084-77F9-3B3E90731944}"/>
              </a:ext>
            </a:extLst>
          </p:cNvPr>
          <p:cNvSpPr txBox="1"/>
          <p:nvPr/>
        </p:nvSpPr>
        <p:spPr>
          <a:xfrm>
            <a:off x="2771741" y="2181094"/>
            <a:ext cx="1980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축산업 분야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14.5%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0028E9D-1239-D9E5-2B9C-D5937C001655}"/>
              </a:ext>
            </a:extLst>
          </p:cNvPr>
          <p:cNvSpPr/>
          <p:nvPr/>
        </p:nvSpPr>
        <p:spPr>
          <a:xfrm>
            <a:off x="1569832" y="1627881"/>
            <a:ext cx="2923576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 세계 온실가스 배출량</a:t>
            </a:r>
          </a:p>
        </p:txBody>
      </p:sp>
      <p:pic>
        <p:nvPicPr>
          <p:cNvPr id="10" name="Picture 2" descr="젖소 그림 색칠하기 자료">
            <a:extLst>
              <a:ext uri="{FF2B5EF4-FFF2-40B4-BE49-F238E27FC236}">
                <a16:creationId xmlns:a16="http://schemas.microsoft.com/office/drawing/2014/main" id="{829E3150-0A2E-89DE-A8F6-5F5F22CEF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b="16296"/>
          <a:stretch/>
        </p:blipFill>
        <p:spPr bwMode="auto">
          <a:xfrm>
            <a:off x="5905297" y="3584643"/>
            <a:ext cx="1432538" cy="12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소 일러스트 PNG, AI 무료 다운로드 (2022년) - 리틀딥">
            <a:extLst>
              <a:ext uri="{FF2B5EF4-FFF2-40B4-BE49-F238E27FC236}">
                <a16:creationId xmlns:a16="http://schemas.microsoft.com/office/drawing/2014/main" id="{6E7E4945-2D79-048A-9964-3EEEC88B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51" y="1953890"/>
            <a:ext cx="1660368" cy="16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블루 만화 자동차 일러스트 | 일러스트 PSD 무료 다운로드 - Pikbest">
            <a:extLst>
              <a:ext uri="{FF2B5EF4-FFF2-40B4-BE49-F238E27FC236}">
                <a16:creationId xmlns:a16="http://schemas.microsoft.com/office/drawing/2014/main" id="{01EAA6F4-3B5D-410E-0605-1B762D2D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8251" y="5060501"/>
            <a:ext cx="1859212" cy="10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CF06B3-C077-7E66-D717-74E2E15E23A7}"/>
              </a:ext>
            </a:extLst>
          </p:cNvPr>
          <p:cNvSpPr txBox="1"/>
          <p:nvPr/>
        </p:nvSpPr>
        <p:spPr>
          <a:xfrm>
            <a:off x="7607464" y="2486027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E9E6F-3B1F-E2EB-D45B-67D7B59638C0}"/>
              </a:ext>
            </a:extLst>
          </p:cNvPr>
          <p:cNvSpPr txBox="1"/>
          <p:nvPr/>
        </p:nvSpPr>
        <p:spPr>
          <a:xfrm>
            <a:off x="7607463" y="3912963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120kg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4FF7B-3E03-9FAD-D784-ACF479C951E5}"/>
              </a:ext>
            </a:extLst>
          </p:cNvPr>
          <p:cNvSpPr txBox="1"/>
          <p:nvPr/>
        </p:nvSpPr>
        <p:spPr>
          <a:xfrm>
            <a:off x="7607463" y="5291351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200kg</a:t>
            </a:r>
            <a:endParaRPr lang="ko-KR" altLang="en-US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97B11A3-BF22-973D-A798-2ACD7AD232B9}"/>
              </a:ext>
            </a:extLst>
          </p:cNvPr>
          <p:cNvSpPr/>
          <p:nvPr/>
        </p:nvSpPr>
        <p:spPr>
          <a:xfrm>
            <a:off x="5946831" y="1627881"/>
            <a:ext cx="2923576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년간 메탄 배출량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EC32A-9DFC-BC82-2798-90A080B93994}"/>
              </a:ext>
            </a:extLst>
          </p:cNvPr>
          <p:cNvSpPr txBox="1"/>
          <p:nvPr/>
        </p:nvSpPr>
        <p:spPr>
          <a:xfrm>
            <a:off x="7675143" y="2251254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육우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15833-697F-FC6C-34F6-CE8500176E5C}"/>
              </a:ext>
            </a:extLst>
          </p:cNvPr>
          <p:cNvSpPr txBox="1"/>
          <p:nvPr/>
        </p:nvSpPr>
        <p:spPr>
          <a:xfrm>
            <a:off x="7675142" y="3697388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젖소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DFCD56-E321-712C-9C42-644DBB9C8FE4}"/>
              </a:ext>
            </a:extLst>
          </p:cNvPr>
          <p:cNvSpPr txBox="1"/>
          <p:nvPr/>
        </p:nvSpPr>
        <p:spPr>
          <a:xfrm>
            <a:off x="7675142" y="5060503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 </a:t>
            </a:r>
            <a:r>
              <a:rPr lang="en-US" altLang="ko-KR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4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</a:t>
            </a:r>
          </a:p>
        </p:txBody>
      </p:sp>
    </p:spTree>
    <p:extLst>
      <p:ext uri="{BB962C8B-B14F-4D97-AF65-F5344CB8AC3E}">
        <p14:creationId xmlns:p14="http://schemas.microsoft.com/office/powerpoint/2010/main" val="167780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7AC91FEF-4826-955B-FEB7-C8751B25D640}"/>
              </a:ext>
            </a:extLst>
          </p:cNvPr>
          <p:cNvSpPr/>
          <p:nvPr/>
        </p:nvSpPr>
        <p:spPr>
          <a:xfrm>
            <a:off x="878205" y="1211268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1B26F7B9-553C-31F1-B6C5-7778BC129059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050851-6C65-F011-5435-5274A65EB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DD54E-C864-5885-7B72-75EF2204C37A}"/>
              </a:ext>
            </a:extLst>
          </p:cNvPr>
          <p:cNvSpPr txBox="1"/>
          <p:nvPr/>
        </p:nvSpPr>
        <p:spPr>
          <a:xfrm>
            <a:off x="4226398" y="6193793"/>
            <a:ext cx="533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연합뉴스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지구 덥게 만드는 온실가스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분의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은 먹거리 생산 농업서 나와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_2021.9.14.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4AA543B-B0D0-AD63-93CD-55BE8865FA02}"/>
              </a:ext>
            </a:extLst>
          </p:cNvPr>
          <p:cNvGrpSpPr/>
          <p:nvPr/>
        </p:nvGrpSpPr>
        <p:grpSpPr>
          <a:xfrm>
            <a:off x="1730280" y="1253367"/>
            <a:ext cx="6804216" cy="4950039"/>
            <a:chOff x="1416053" y="1391720"/>
            <a:chExt cx="6600825" cy="480207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E640348-1E5D-4AEB-50FC-47D7306A3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6053" y="1391720"/>
              <a:ext cx="6600825" cy="4802073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0E127D9B-6C13-156C-8A57-553349EDD5CF}"/>
                </a:ext>
              </a:extLst>
            </p:cNvPr>
            <p:cNvSpPr/>
            <p:nvPr/>
          </p:nvSpPr>
          <p:spPr>
            <a:xfrm>
              <a:off x="6263640" y="3131820"/>
              <a:ext cx="1691640" cy="189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38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E6F1E-A5B0-4166-3930-DF95E26174EF}"/>
              </a:ext>
            </a:extLst>
          </p:cNvPr>
          <p:cNvSpPr txBox="1"/>
          <p:nvPr/>
        </p:nvSpPr>
        <p:spPr>
          <a:xfrm>
            <a:off x="4226398" y="6193793"/>
            <a:ext cx="533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연합뉴스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지구 덥게 만드는 온실가스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분의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은 먹거리 생산 농업서 나와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_2021.9.14.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51754357-62C8-CD51-2F78-8448F7FB9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514" b="21751"/>
          <a:stretch/>
        </p:blipFill>
        <p:spPr>
          <a:xfrm>
            <a:off x="801105" y="2694624"/>
            <a:ext cx="3187703" cy="2545082"/>
          </a:xfrm>
          <a:prstGeom prst="rect">
            <a:avLst/>
          </a:prstGeom>
        </p:spPr>
      </p:pic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CAECC466-5B61-89C9-4575-121A3755CDA9}"/>
              </a:ext>
            </a:extLst>
          </p:cNvPr>
          <p:cNvGraphicFramePr/>
          <p:nvPr/>
        </p:nvGraphicFramePr>
        <p:xfrm>
          <a:off x="3409950" y="2649882"/>
          <a:ext cx="440944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4B9FA9-84AB-4B86-A465-837B9FF306B8}"/>
              </a:ext>
            </a:extLst>
          </p:cNvPr>
          <p:cNvSpPr txBox="1"/>
          <p:nvPr/>
        </p:nvSpPr>
        <p:spPr>
          <a:xfrm>
            <a:off x="4357620" y="1788109"/>
            <a:ext cx="30203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농업관련</a:t>
            </a:r>
            <a:r>
              <a:rPr lang="en-US" altLang="ko-KR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3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(173</a:t>
            </a:r>
            <a:r>
              <a:rPr lang="ko-KR" altLang="en-US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 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천 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800</a:t>
            </a:r>
            <a:r>
              <a:rPr lang="ko-KR" altLang="en-US" dirty="0" err="1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만톤</a:t>
            </a:r>
            <a:r>
              <a:rPr lang="en-US" altLang="ko-KR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32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48089-FCB6-C25F-3DAC-12D9B93CB8CD}"/>
              </a:ext>
            </a:extLst>
          </p:cNvPr>
          <p:cNvSpPr txBox="1"/>
          <p:nvPr/>
        </p:nvSpPr>
        <p:spPr>
          <a:xfrm>
            <a:off x="5917193" y="3404384"/>
            <a:ext cx="1068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35%</a:t>
            </a:r>
            <a:endParaRPr lang="ko-KR" altLang="en-US" sz="2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139798-2D13-B370-A9B2-734BEDD78C69}"/>
              </a:ext>
            </a:extLst>
          </p:cNvPr>
          <p:cNvSpPr txBox="1"/>
          <p:nvPr/>
        </p:nvSpPr>
        <p:spPr>
          <a:xfrm>
            <a:off x="7682174" y="3123300"/>
            <a:ext cx="1122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32%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D1352-48E8-8BE3-9866-CF3DAB924079}"/>
              </a:ext>
            </a:extLst>
          </p:cNvPr>
          <p:cNvSpPr txBox="1"/>
          <p:nvPr/>
        </p:nvSpPr>
        <p:spPr>
          <a:xfrm>
            <a:off x="7682174" y="338346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메탄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281A9-EC92-14FC-6466-C086DD6BA7B0}"/>
              </a:ext>
            </a:extLst>
          </p:cNvPr>
          <p:cNvSpPr txBox="1"/>
          <p:nvPr/>
        </p:nvSpPr>
        <p:spPr>
          <a:xfrm>
            <a:off x="7682172" y="3643637"/>
            <a:ext cx="1032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아산화질소</a:t>
            </a:r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87A2E96-05BD-0529-7391-36B187264765}"/>
              </a:ext>
            </a:extLst>
          </p:cNvPr>
          <p:cNvSpPr/>
          <p:nvPr/>
        </p:nvSpPr>
        <p:spPr>
          <a:xfrm>
            <a:off x="7223026" y="2694624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동물기반 먹거리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57%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F796F3B1-396C-7321-0F72-E4C06A39F5EE}"/>
              </a:ext>
            </a:extLst>
          </p:cNvPr>
          <p:cNvSpPr/>
          <p:nvPr/>
        </p:nvSpPr>
        <p:spPr>
          <a:xfrm>
            <a:off x="7223026" y="4003491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식물기반 먹거리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29%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7194C51-4414-65B1-4A5A-39C4F96B888C}"/>
              </a:ext>
            </a:extLst>
          </p:cNvPr>
          <p:cNvSpPr/>
          <p:nvPr/>
        </p:nvSpPr>
        <p:spPr>
          <a:xfrm>
            <a:off x="7223026" y="5312359"/>
            <a:ext cx="2251267" cy="397742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비식용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농산물 생산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14%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39D401-166B-7353-22E3-9876C9182525}"/>
              </a:ext>
            </a:extLst>
          </p:cNvPr>
          <p:cNvSpPr txBox="1"/>
          <p:nvPr/>
        </p:nvSpPr>
        <p:spPr>
          <a:xfrm>
            <a:off x="7682174" y="4408202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19%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909B3-1D92-156D-4273-404148C5363A}"/>
              </a:ext>
            </a:extLst>
          </p:cNvPr>
          <p:cNvSpPr txBox="1"/>
          <p:nvPr/>
        </p:nvSpPr>
        <p:spPr>
          <a:xfrm>
            <a:off x="7682174" y="4668370"/>
            <a:ext cx="657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메탄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1B30D-DAEA-6307-9B88-30CEAC2FDC91}"/>
              </a:ext>
            </a:extLst>
          </p:cNvPr>
          <p:cNvSpPr txBox="1"/>
          <p:nvPr/>
        </p:nvSpPr>
        <p:spPr>
          <a:xfrm>
            <a:off x="7682170" y="4928539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아산화질소</a:t>
            </a:r>
            <a:r>
              <a:rPr lang="ko-KR" altLang="en-US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1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4%</a:t>
            </a:r>
            <a:endParaRPr lang="ko-KR" altLang="en-US" sz="11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4933F4-03D7-4F0B-999A-E401F730B025}"/>
              </a:ext>
            </a:extLst>
          </p:cNvPr>
          <p:cNvSpPr txBox="1"/>
          <p:nvPr/>
        </p:nvSpPr>
        <p:spPr>
          <a:xfrm>
            <a:off x="1225269" y="3182334"/>
            <a:ext cx="2339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네이처와 </a:t>
            </a:r>
            <a:r>
              <a:rPr lang="ko-KR" altLang="en-US" sz="1200" dirty="0" err="1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일리노이대학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측에 따르면 연구팀은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2007~2013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년에</a:t>
            </a:r>
            <a:endParaRPr lang="en-US" altLang="ko-KR" sz="1200" dirty="0">
              <a:solidFill>
                <a:srgbClr val="00000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/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세계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200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여개 국가에서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171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개 농작물을 재배하고 가축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16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종을 사육하는 과정에서 나온 이산화탄소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(CO₂)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와 메탄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200" dirty="0" err="1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아산화질소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(N₂O) 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등 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3</a:t>
            </a:r>
            <a:r>
              <a:rPr lang="ko-KR" altLang="en-US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대 온실가스의 양을 산출했다</a:t>
            </a:r>
            <a:r>
              <a:rPr lang="en-US" altLang="ko-KR" sz="1200" dirty="0">
                <a:solidFill>
                  <a:srgbClr val="000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1200" dirty="0"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57AC143-48EF-651D-566C-1E7C50D79680}"/>
              </a:ext>
            </a:extLst>
          </p:cNvPr>
          <p:cNvGrpSpPr/>
          <p:nvPr/>
        </p:nvGrpSpPr>
        <p:grpSpPr>
          <a:xfrm>
            <a:off x="793556" y="1836005"/>
            <a:ext cx="8939529" cy="4090010"/>
            <a:chOff x="793556" y="1836005"/>
            <a:chExt cx="8939529" cy="409001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93E65B0D-56D8-64E5-249A-239DC1E8F3FB}"/>
                </a:ext>
              </a:extLst>
            </p:cNvPr>
            <p:cNvSpPr/>
            <p:nvPr/>
          </p:nvSpPr>
          <p:spPr>
            <a:xfrm>
              <a:off x="793556" y="1836005"/>
              <a:ext cx="8939529" cy="4090010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6" name="모서리가 둥근 직사각형 61">
              <a:extLst>
                <a:ext uri="{FF2B5EF4-FFF2-40B4-BE49-F238E27FC236}">
                  <a16:creationId xmlns:a16="http://schemas.microsoft.com/office/drawing/2014/main" id="{5657448D-F44E-A241-8115-0B57C611438D}"/>
                </a:ext>
              </a:extLst>
            </p:cNvPr>
            <p:cNvSpPr/>
            <p:nvPr/>
          </p:nvSpPr>
          <p:spPr>
            <a:xfrm>
              <a:off x="2251021" y="1921723"/>
              <a:ext cx="6024598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20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온실가스를 내뿜는 최악의 먹거리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EF2DBEB-C392-4689-4DB6-F1BB0C3DED64}"/>
              </a:ext>
            </a:extLst>
          </p:cNvPr>
          <p:cNvGrpSpPr/>
          <p:nvPr/>
        </p:nvGrpSpPr>
        <p:grpSpPr>
          <a:xfrm>
            <a:off x="955816" y="2575181"/>
            <a:ext cx="4166712" cy="3301046"/>
            <a:chOff x="955816" y="2575181"/>
            <a:chExt cx="4166712" cy="3301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C1A4452-25ED-CE3C-9485-CA0E7845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899" y="2781504"/>
              <a:ext cx="3814629" cy="2542864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29" name="모서리가 둥근 직사각형 61">
              <a:extLst>
                <a:ext uri="{FF2B5EF4-FFF2-40B4-BE49-F238E27FC236}">
                  <a16:creationId xmlns:a16="http://schemas.microsoft.com/office/drawing/2014/main" id="{2745BF3D-6931-53A0-FC03-D782D0A39789}"/>
                </a:ext>
              </a:extLst>
            </p:cNvPr>
            <p:cNvSpPr/>
            <p:nvPr/>
          </p:nvSpPr>
          <p:spPr>
            <a:xfrm>
              <a:off x="2365875" y="5383294"/>
              <a:ext cx="1698677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소고기</a:t>
              </a: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DB5FE63D-73AB-D532-56BA-E075FF398D0C}"/>
                </a:ext>
              </a:extLst>
            </p:cNvPr>
            <p:cNvSpPr/>
            <p:nvPr/>
          </p:nvSpPr>
          <p:spPr>
            <a:xfrm>
              <a:off x="955816" y="2575181"/>
              <a:ext cx="1068456" cy="1068456"/>
            </a:xfrm>
            <a:prstGeom prst="ellipse">
              <a:avLst/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동물기반</a:t>
              </a:r>
              <a: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/>
              </a:r>
              <a:b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</a:br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먹거리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99072C4-6598-73EC-D80D-B40AA422D64D}"/>
              </a:ext>
            </a:extLst>
          </p:cNvPr>
          <p:cNvGrpSpPr/>
          <p:nvPr/>
        </p:nvGrpSpPr>
        <p:grpSpPr>
          <a:xfrm>
            <a:off x="5362001" y="2575181"/>
            <a:ext cx="4066523" cy="3301046"/>
            <a:chOff x="5362001" y="2575181"/>
            <a:chExt cx="4066523" cy="3301046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319A1402-E7A8-C7C6-4B47-D7CF4B41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894" y="2781292"/>
              <a:ext cx="3814630" cy="2543288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30" name="모서리가 둥근 직사각형 61">
              <a:extLst>
                <a:ext uri="{FF2B5EF4-FFF2-40B4-BE49-F238E27FC236}">
                  <a16:creationId xmlns:a16="http://schemas.microsoft.com/office/drawing/2014/main" id="{083889F6-8D23-9C78-4CDD-1F9599ABBB30}"/>
                </a:ext>
              </a:extLst>
            </p:cNvPr>
            <p:cNvSpPr/>
            <p:nvPr/>
          </p:nvSpPr>
          <p:spPr>
            <a:xfrm>
              <a:off x="6671871" y="5383294"/>
              <a:ext cx="1698677" cy="492933"/>
            </a:xfrm>
            <a:prstGeom prst="roundRect">
              <a:avLst>
                <a:gd name="adj" fmla="val 50000"/>
              </a:avLst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쌀</a:t>
              </a: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EFC032C1-AC68-25C4-B3A5-43345C90547F}"/>
                </a:ext>
              </a:extLst>
            </p:cNvPr>
            <p:cNvSpPr/>
            <p:nvPr/>
          </p:nvSpPr>
          <p:spPr>
            <a:xfrm>
              <a:off x="5362001" y="2575181"/>
              <a:ext cx="1068456" cy="1068456"/>
            </a:xfrm>
            <a:prstGeom prst="ellipse">
              <a:avLst/>
            </a:prstGeom>
            <a:solidFill>
              <a:srgbClr val="00B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식물기반</a:t>
              </a:r>
              <a: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/>
              </a:r>
              <a:br>
                <a:rPr lang="en-US" altLang="ko-KR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</a:br>
              <a:r>
                <a:rPr lang="ko-KR" altLang="en-US" sz="15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먹거리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2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46E07-9DD5-F1C0-A7DA-7C97453669CB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CD18DB1-6585-4EC1-F631-6854E7B3BCAB}"/>
              </a:ext>
            </a:extLst>
          </p:cNvPr>
          <p:cNvGrpSpPr/>
          <p:nvPr/>
        </p:nvGrpSpPr>
        <p:grpSpPr>
          <a:xfrm>
            <a:off x="2070188" y="1196975"/>
            <a:ext cx="6124400" cy="4914576"/>
            <a:chOff x="1786009" y="1359273"/>
            <a:chExt cx="6027956" cy="4837183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2898A1A-2C7E-0788-10DC-D3B2B383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009" y="1359273"/>
              <a:ext cx="6027956" cy="4837183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A8979F9D-021A-CFFF-21B9-2791680245B2}"/>
                </a:ext>
              </a:extLst>
            </p:cNvPr>
            <p:cNvSpPr/>
            <p:nvPr/>
          </p:nvSpPr>
          <p:spPr>
            <a:xfrm>
              <a:off x="6024649" y="4800599"/>
              <a:ext cx="1691640" cy="1393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73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AB61774-6031-05EB-D7EC-93C43914C564}"/>
              </a:ext>
            </a:extLst>
          </p:cNvPr>
          <p:cNvSpPr/>
          <p:nvPr/>
        </p:nvSpPr>
        <p:spPr>
          <a:xfrm>
            <a:off x="876845" y="121574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모서리가 둥근 직사각형 61">
            <a:extLst>
              <a:ext uri="{FF2B5EF4-FFF2-40B4-BE49-F238E27FC236}">
                <a16:creationId xmlns:a16="http://schemas.microsoft.com/office/drawing/2014/main" id="{0D031E82-F642-16A4-C402-29B56C011D66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 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BC05E7-D608-E0DF-F067-D000367F5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959" y="2954939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BE9EB-0394-C30C-8E08-4C9EA2DC580B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8491772-0777-EF50-215C-B6F62D405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17" y="1626780"/>
            <a:ext cx="1470070" cy="1470070"/>
          </a:xfrm>
          <a:prstGeom prst="rect">
            <a:avLst/>
          </a:prstGeom>
        </p:spPr>
      </p:pic>
      <p:pic>
        <p:nvPicPr>
          <p:cNvPr id="5" name="Picture 16" descr="비행기 | 무료 아이콘">
            <a:extLst>
              <a:ext uri="{FF2B5EF4-FFF2-40B4-BE49-F238E27FC236}">
                <a16:creationId xmlns:a16="http://schemas.microsoft.com/office/drawing/2014/main" id="{78349BB4-A54C-75BD-3532-7FD45D4E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98" y="1685630"/>
            <a:ext cx="1567549" cy="15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9E3D8-FFCD-781D-BBF8-E90DFF95F89C}"/>
              </a:ext>
            </a:extLst>
          </p:cNvPr>
          <p:cNvSpPr txBox="1"/>
          <p:nvPr/>
        </p:nvSpPr>
        <p:spPr>
          <a:xfrm>
            <a:off x="668338" y="2949911"/>
            <a:ext cx="16957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회 발사 추진제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E609B-CFFC-6272-B55A-C840C70AA031}"/>
              </a:ext>
            </a:extLst>
          </p:cNvPr>
          <p:cNvSpPr txBox="1"/>
          <p:nvPr/>
        </p:nvSpPr>
        <p:spPr>
          <a:xfrm>
            <a:off x="3321598" y="2949911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하루 운항 연료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9EC49D-827F-6329-3782-EAB8A7485719}"/>
              </a:ext>
            </a:extLst>
          </p:cNvPr>
          <p:cNvGrpSpPr/>
          <p:nvPr/>
        </p:nvGrpSpPr>
        <p:grpSpPr>
          <a:xfrm>
            <a:off x="2446233" y="2469404"/>
            <a:ext cx="396874" cy="123616"/>
            <a:chOff x="4267200" y="2933700"/>
            <a:chExt cx="581025" cy="180975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A9B94D2A-02EE-6A96-78B2-8DCE59E31962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C2C24D99-4561-6E2D-C6D4-AF6F34EAC7F6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2E656C-6EAD-A9C6-390E-90629A4ABA55}"/>
              </a:ext>
            </a:extLst>
          </p:cNvPr>
          <p:cNvSpPr txBox="1"/>
          <p:nvPr/>
        </p:nvSpPr>
        <p:spPr>
          <a:xfrm>
            <a:off x="2917502" y="3823794"/>
            <a:ext cx="2069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스페이스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X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팰컨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9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추진제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500t”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FA0CF0A-CB20-F653-474D-C3E8AF68CF75}"/>
              </a:ext>
            </a:extLst>
          </p:cNvPr>
          <p:cNvGrpSpPr/>
          <p:nvPr/>
        </p:nvGrpSpPr>
        <p:grpSpPr>
          <a:xfrm>
            <a:off x="839117" y="3502578"/>
            <a:ext cx="2069567" cy="2374122"/>
            <a:chOff x="839117" y="3521715"/>
            <a:chExt cx="3514727" cy="4031950"/>
          </a:xfrm>
        </p:grpSpPr>
        <p:pic>
          <p:nvPicPr>
            <p:cNvPr id="17" name="Picture 18" descr="스페이스X, 팰컨9 로켓 6번째 재활용 발사 첫 성공 : 동아사이언스">
              <a:extLst>
                <a:ext uri="{FF2B5EF4-FFF2-40B4-BE49-F238E27FC236}">
                  <a16:creationId xmlns:a16="http://schemas.microsoft.com/office/drawing/2014/main" id="{5E627FF0-A06B-2A17-D937-FF7ABED9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17" y="3521715"/>
              <a:ext cx="3514725" cy="1979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 descr="누리호 발사 성공…한국 세계 7대 우주 강국 우뚝 | 한경닷컴">
              <a:extLst>
                <a:ext uri="{FF2B5EF4-FFF2-40B4-BE49-F238E27FC236}">
                  <a16:creationId xmlns:a16="http://schemas.microsoft.com/office/drawing/2014/main" id="{8383A62A-F1C1-651C-0086-F45131575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19" y="5711269"/>
              <a:ext cx="3514725" cy="184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C77FA6-52B6-0B1E-4C83-59BCE4812C85}"/>
              </a:ext>
            </a:extLst>
          </p:cNvPr>
          <p:cNvSpPr txBox="1"/>
          <p:nvPr/>
        </p:nvSpPr>
        <p:spPr>
          <a:xfrm>
            <a:off x="2917502" y="5072663"/>
            <a:ext cx="2069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2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누리호</a:t>
            </a:r>
            <a:r>
              <a:rPr lang="ko-KR" altLang="en-US"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추진제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6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180t”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7D1BB528-1811-0CC2-FC79-CE6AF01CC5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86" y="1531486"/>
            <a:ext cx="4624485" cy="4584585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1AD8156A-5607-2C89-C228-84EA11F17D45}"/>
              </a:ext>
            </a:extLst>
          </p:cNvPr>
          <p:cNvSpPr/>
          <p:nvPr/>
        </p:nvSpPr>
        <p:spPr>
          <a:xfrm>
            <a:off x="5786580" y="2264777"/>
            <a:ext cx="3043096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 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세계 불평등 보고서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파리경제대학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E65A60-F407-BBFA-FC05-D1CCD440053C}"/>
              </a:ext>
            </a:extLst>
          </p:cNvPr>
          <p:cNvSpPr txBox="1"/>
          <p:nvPr/>
        </p:nvSpPr>
        <p:spPr>
          <a:xfrm>
            <a:off x="5700825" y="2689965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우주여행을 한 번 하면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명당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75t)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억명이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평생 배출하는 양에 맞먹는 탄소를 배출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E3B7BB5-2872-581F-EBB8-C69C0EB34E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92" y="3460727"/>
            <a:ext cx="1644150" cy="16441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43FCCE-0319-B450-0637-868E23C4FDFC}"/>
              </a:ext>
            </a:extLst>
          </p:cNvPr>
          <p:cNvSpPr txBox="1"/>
          <p:nvPr/>
        </p:nvSpPr>
        <p:spPr>
          <a:xfrm>
            <a:off x="5878388" y="5110708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우주여행객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탄소배출량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FECAD60-4067-B9BF-17F4-CEA5AAA7614F}"/>
              </a:ext>
            </a:extLst>
          </p:cNvPr>
          <p:cNvGrpSpPr/>
          <p:nvPr/>
        </p:nvGrpSpPr>
        <p:grpSpPr>
          <a:xfrm>
            <a:off x="7126627" y="4253140"/>
            <a:ext cx="396874" cy="123616"/>
            <a:chOff x="4267200" y="2933700"/>
            <a:chExt cx="581025" cy="180975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670302A7-11BF-E904-D4BE-88174BB63348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6050B3F9-4D43-FF49-B0FD-25EA27D28A7A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760153BE-9B74-E428-735D-8006CFCFF2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67" y="3581042"/>
            <a:ext cx="1281640" cy="1281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DC05B8-742A-2A3A-1549-C030EE641F06}"/>
              </a:ext>
            </a:extLst>
          </p:cNvPr>
          <p:cNvSpPr txBox="1"/>
          <p:nvPr/>
        </p:nvSpPr>
        <p:spPr>
          <a:xfrm>
            <a:off x="7791391" y="511070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</a:t>
            </a:r>
            <a:endParaRPr lang="en-US" altLang="ko-KR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억명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탄소배출</a:t>
            </a:r>
          </a:p>
        </p:txBody>
      </p:sp>
    </p:spTree>
    <p:extLst>
      <p:ext uri="{BB962C8B-B14F-4D97-AF65-F5344CB8AC3E}">
        <p14:creationId xmlns:p14="http://schemas.microsoft.com/office/powerpoint/2010/main" val="1015477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일상생활속에서의 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 사례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 배출사례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304C51-BE78-B26D-34F4-BDC54C97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13" y="1482281"/>
            <a:ext cx="3704864" cy="30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874EC-EFA3-D2F7-82DD-587E7586CEAA}"/>
              </a:ext>
            </a:extLst>
          </p:cNvPr>
          <p:cNvSpPr txBox="1"/>
          <p:nvPr/>
        </p:nvSpPr>
        <p:spPr>
          <a:xfrm>
            <a:off x="4641576" y="6193793"/>
            <a:ext cx="4919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 3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분도 채 안돼 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톤이나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온실가스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로켓 쏠 때마다 쏟아낸다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_2022.7.5.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64A8D6D-95F9-955D-5F88-BEFFA2879EDE}"/>
              </a:ext>
            </a:extLst>
          </p:cNvPr>
          <p:cNvCxnSpPr>
            <a:cxnSpLocks/>
          </p:cNvCxnSpPr>
          <p:nvPr/>
        </p:nvCxnSpPr>
        <p:spPr>
          <a:xfrm>
            <a:off x="5132388" y="3351683"/>
            <a:ext cx="4287837" cy="0"/>
          </a:xfrm>
          <a:prstGeom prst="line">
            <a:avLst/>
          </a:prstGeom>
          <a:ln>
            <a:solidFill>
              <a:srgbClr val="00B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7572302-3FEA-1355-1A67-D03DCF1E0984}"/>
              </a:ext>
            </a:extLst>
          </p:cNvPr>
          <p:cNvSpPr/>
          <p:nvPr/>
        </p:nvSpPr>
        <p:spPr>
          <a:xfrm>
            <a:off x="5724525" y="3142133"/>
            <a:ext cx="342900" cy="209550"/>
          </a:xfrm>
          <a:prstGeom prst="rect">
            <a:avLst/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12C7FE12-EBEF-38D6-F39A-302B76086C4D}"/>
              </a:ext>
            </a:extLst>
          </p:cNvPr>
          <p:cNvSpPr/>
          <p:nvPr/>
        </p:nvSpPr>
        <p:spPr>
          <a:xfrm>
            <a:off x="8071957" y="1785644"/>
            <a:ext cx="342900" cy="1566039"/>
          </a:xfrm>
          <a:prstGeom prst="rect">
            <a:avLst/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15A2A-1962-56DD-144F-E4F88E5749EB}"/>
              </a:ext>
            </a:extLst>
          </p:cNvPr>
          <p:cNvSpPr txBox="1"/>
          <p:nvPr/>
        </p:nvSpPr>
        <p:spPr>
          <a:xfrm>
            <a:off x="5167377" y="1320519"/>
            <a:ext cx="20695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1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우주로켓 발사 횟수</a:t>
            </a:r>
            <a:endParaRPr lang="en-US" altLang="ko-KR" sz="11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2F393247-0A37-5A68-C87A-3BC5F634D4CF}"/>
              </a:ext>
            </a:extLst>
          </p:cNvPr>
          <p:cNvSpPr/>
          <p:nvPr/>
        </p:nvSpPr>
        <p:spPr>
          <a:xfrm>
            <a:off x="6164476" y="3142133"/>
            <a:ext cx="342900" cy="2095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CB250B1-FDCB-FD4B-C35F-CE7F281138C8}"/>
              </a:ext>
            </a:extLst>
          </p:cNvPr>
          <p:cNvSpPr/>
          <p:nvPr/>
        </p:nvSpPr>
        <p:spPr>
          <a:xfrm>
            <a:off x="8511908" y="1785644"/>
            <a:ext cx="342900" cy="15660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C73B1-AF36-905C-80D9-01E8B56B7CFF}"/>
              </a:ext>
            </a:extLst>
          </p:cNvPr>
          <p:cNvSpPr txBox="1"/>
          <p:nvPr/>
        </p:nvSpPr>
        <p:spPr>
          <a:xfrm>
            <a:off x="5519834" y="3351683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2022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49D1A4-BC2C-4E27-E6A7-1AF206127436}"/>
              </a:ext>
            </a:extLst>
          </p:cNvPr>
          <p:cNvSpPr txBox="1"/>
          <p:nvPr/>
        </p:nvSpPr>
        <p:spPr>
          <a:xfrm>
            <a:off x="7888509" y="3351683"/>
            <a:ext cx="1151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2040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03C410-F22D-24FD-1BF6-B7E0E5E57B88}"/>
              </a:ext>
            </a:extLst>
          </p:cNvPr>
          <p:cNvSpPr txBox="1"/>
          <p:nvPr/>
        </p:nvSpPr>
        <p:spPr>
          <a:xfrm>
            <a:off x="5167377" y="1535248"/>
            <a:ext cx="27463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연간 대기 축적 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블랙카본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양</a:t>
            </a:r>
            <a:endParaRPr lang="en-US" altLang="ko-KR" sz="11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2DABB6C-ADEE-50DF-6550-D1EDB8EF98F6}"/>
              </a:ext>
            </a:extLst>
          </p:cNvPr>
          <p:cNvCxnSpPr>
            <a:cxnSpLocks/>
          </p:cNvCxnSpPr>
          <p:nvPr/>
        </p:nvCxnSpPr>
        <p:spPr>
          <a:xfrm flipV="1">
            <a:off x="6095608" y="1524123"/>
            <a:ext cx="2319249" cy="15069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DFB618-C8A5-832B-0511-5BB8EC186773}"/>
              </a:ext>
            </a:extLst>
          </p:cNvPr>
          <p:cNvSpPr txBox="1"/>
          <p:nvPr/>
        </p:nvSpPr>
        <p:spPr>
          <a:xfrm>
            <a:off x="5785127" y="2100052"/>
            <a:ext cx="1427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발사횟수 </a:t>
            </a:r>
            <a:r>
              <a:rPr lang="en-US" altLang="ko-KR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10</a:t>
            </a:r>
            <a:r>
              <a:rPr lang="ko-KR" altLang="en-US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 증가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B68AFD-4EE7-7189-7A31-A3E71EE8A8B1}"/>
              </a:ext>
            </a:extLst>
          </p:cNvPr>
          <p:cNvSpPr txBox="1"/>
          <p:nvPr/>
        </p:nvSpPr>
        <p:spPr>
          <a:xfrm>
            <a:off x="6142544" y="2861816"/>
            <a:ext cx="1303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천톤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E957E-5FB7-6060-BEC5-EAB41BB71C99}"/>
              </a:ext>
            </a:extLst>
          </p:cNvPr>
          <p:cNvSpPr txBox="1"/>
          <p:nvPr/>
        </p:nvSpPr>
        <p:spPr>
          <a:xfrm>
            <a:off x="8601938" y="1283111"/>
            <a:ext cx="1125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만톤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3" name="화살표: 아래쪽 42">
            <a:extLst>
              <a:ext uri="{FF2B5EF4-FFF2-40B4-BE49-F238E27FC236}">
                <a16:creationId xmlns:a16="http://schemas.microsoft.com/office/drawing/2014/main" id="{A3BBC56D-F7A3-C326-1DEA-757F95BF6CE3}"/>
              </a:ext>
            </a:extLst>
          </p:cNvPr>
          <p:cNvSpPr/>
          <p:nvPr/>
        </p:nvSpPr>
        <p:spPr>
          <a:xfrm>
            <a:off x="7027242" y="3381512"/>
            <a:ext cx="359228" cy="36980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8A2B0C-1658-4399-36D9-A6709E8312DA}"/>
              </a:ext>
            </a:extLst>
          </p:cNvPr>
          <p:cNvSpPr txBox="1"/>
          <p:nvPr/>
        </p:nvSpPr>
        <p:spPr>
          <a:xfrm>
            <a:off x="5326163" y="3808881"/>
            <a:ext cx="3761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성층권 온도 최대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1.5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도 상승</a:t>
            </a: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제트기류 속도 최대 초당 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5m</a:t>
            </a:r>
            <a:r>
              <a:rPr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까지 감소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275477-2E78-B794-033F-995840BC820D}"/>
              </a:ext>
            </a:extLst>
          </p:cNvPr>
          <p:cNvSpPr txBox="1"/>
          <p:nvPr/>
        </p:nvSpPr>
        <p:spPr>
          <a:xfrm>
            <a:off x="5348390" y="4267384"/>
            <a:ext cx="3761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열대성 폭풍의 이상 경로 형성에 영향</a:t>
            </a:r>
            <a:r>
              <a:rPr lang="en-US" altLang="ko-KR" sz="1400" dirty="0">
                <a:solidFill>
                  <a:srgbClr val="00B8C2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sz="1400" dirty="0">
              <a:solidFill>
                <a:srgbClr val="00B8C2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9342AEC9-03C4-37DB-5126-D6501E91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5"/>
          <a:stretch/>
        </p:blipFill>
        <p:spPr>
          <a:xfrm>
            <a:off x="1244395" y="4814365"/>
            <a:ext cx="1159926" cy="10953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1B5B953-782E-4C15-A932-72C8B0BA74DD}"/>
              </a:ext>
            </a:extLst>
          </p:cNvPr>
          <p:cNvSpPr txBox="1"/>
          <p:nvPr/>
        </p:nvSpPr>
        <p:spPr>
          <a:xfrm>
            <a:off x="789575" y="5843094"/>
            <a:ext cx="2069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스페이스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X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팰컨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9</a:t>
            </a:r>
            <a:endParaRPr lang="ko-KR" altLang="en-US" sz="16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6BB77A-60B1-9682-B7E8-64BC60A00975}"/>
              </a:ext>
            </a:extLst>
          </p:cNvPr>
          <p:cNvSpPr txBox="1"/>
          <p:nvPr/>
        </p:nvSpPr>
        <p:spPr>
          <a:xfrm>
            <a:off x="2404321" y="5111145"/>
            <a:ext cx="206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발사 후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165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초 동안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약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116t</a:t>
            </a: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이산화탄소 배출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9" name="Picture 2" descr="자동차 아이콘 흰색 배경에 고립입니다 측면 보기 벡터 디자인 요소 픽토그램 및 그림입니다 블랙 자동차 실루엣입니다 작은에 대한 스톡  벡터 아트 및 기타 이미지 - iStock">
            <a:extLst>
              <a:ext uri="{FF2B5EF4-FFF2-40B4-BE49-F238E27FC236}">
                <a16:creationId xmlns:a16="http://schemas.microsoft.com/office/drawing/2014/main" id="{5460DAD1-CC34-9AE1-94A3-8AAAE2D9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97" y="4906509"/>
            <a:ext cx="2236972" cy="9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FBC82B0-11DE-8550-FB1E-30CC2AB47AFD}"/>
              </a:ext>
            </a:extLst>
          </p:cNvPr>
          <p:cNvSpPr txBox="1"/>
          <p:nvPr/>
        </p:nvSpPr>
        <p:spPr>
          <a:xfrm>
            <a:off x="5198145" y="5843094"/>
            <a:ext cx="2069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영국기준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BA3A41-DC59-4268-4A5D-E7239D947F37}"/>
              </a:ext>
            </a:extLst>
          </p:cNvPr>
          <p:cNvSpPr txBox="1"/>
          <p:nvPr/>
        </p:nvSpPr>
        <p:spPr>
          <a:xfrm>
            <a:off x="7041898" y="5187345"/>
            <a:ext cx="2069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영국기준 연간 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69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</a:t>
            </a:r>
            <a:endParaRPr lang="en-US" altLang="ko-KR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자동차의 </a:t>
            </a:r>
            <a:r>
              <a:rPr lang="ko-KR" altLang="en-US" dirty="0" smtClean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배출량</a:t>
            </a:r>
            <a:r>
              <a:rPr lang="en-US" altLang="ko-KR" dirty="0" smtClean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”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A29BBF4E-EDA4-8325-FEB0-35989AA162C9}"/>
              </a:ext>
            </a:extLst>
          </p:cNvPr>
          <p:cNvSpPr/>
          <p:nvPr/>
        </p:nvSpPr>
        <p:spPr>
          <a:xfrm>
            <a:off x="971550" y="4763889"/>
            <a:ext cx="8589963" cy="1451871"/>
          </a:xfrm>
          <a:prstGeom prst="roundRect">
            <a:avLst/>
          </a:prstGeom>
          <a:noFill/>
          <a:ln>
            <a:solidFill>
              <a:srgbClr val="00B8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201A96B-246F-B094-48DD-C0EAC0BCFBA1}"/>
              </a:ext>
            </a:extLst>
          </p:cNvPr>
          <p:cNvGrpSpPr/>
          <p:nvPr/>
        </p:nvGrpSpPr>
        <p:grpSpPr>
          <a:xfrm>
            <a:off x="4655862" y="5355225"/>
            <a:ext cx="396874" cy="123616"/>
            <a:chOff x="4267200" y="2933700"/>
            <a:chExt cx="581025" cy="180975"/>
          </a:xfrm>
        </p:grpSpPr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B9E9D0EF-B160-137D-09E0-78359854DAFE}"/>
                </a:ext>
              </a:extLst>
            </p:cNvPr>
            <p:cNvCxnSpPr/>
            <p:nvPr/>
          </p:nvCxnSpPr>
          <p:spPr>
            <a:xfrm>
              <a:off x="4267200" y="2933700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B53593E6-EC6F-EF37-EFFF-32862CF971DA}"/>
                </a:ext>
              </a:extLst>
            </p:cNvPr>
            <p:cNvCxnSpPr/>
            <p:nvPr/>
          </p:nvCxnSpPr>
          <p:spPr>
            <a:xfrm>
              <a:off x="4267200" y="3114675"/>
              <a:ext cx="581025" cy="0"/>
            </a:xfrm>
            <a:prstGeom prst="line">
              <a:avLst/>
            </a:prstGeom>
            <a:ln w="76200">
              <a:solidFill>
                <a:srgbClr val="00B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68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4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99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097BC9BB-7208-8BC1-5779-B8CCBB9D1F81}"/>
              </a:ext>
            </a:extLst>
          </p:cNvPr>
          <p:cNvSpPr/>
          <p:nvPr/>
        </p:nvSpPr>
        <p:spPr>
          <a:xfrm>
            <a:off x="909500" y="1175657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모서리가 둥근 직사각형 61">
            <a:extLst>
              <a:ext uri="{FF2B5EF4-FFF2-40B4-BE49-F238E27FC236}">
                <a16:creationId xmlns:a16="http://schemas.microsoft.com/office/drawing/2014/main" id="{036B7AA7-2303-4A8E-14B5-DB04C7FFEAF5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459CB7D-2EB2-677E-6D81-1458330EE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D2B6AB2-B773-4AC3-2980-64A50DB6A0C1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1</a:t>
            </a:r>
            <a:endParaRPr lang="ko-KR" altLang="en-US" sz="2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BBF20-1320-2E98-8A36-D1341972DAF5}"/>
              </a:ext>
            </a:extLst>
          </p:cNvPr>
          <p:cNvSpPr txBox="1"/>
          <p:nvPr/>
        </p:nvSpPr>
        <p:spPr>
          <a:xfrm>
            <a:off x="933436" y="3136615"/>
            <a:ext cx="5508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9B8B982-33A5-C20E-A875-1D29C8988B14}"/>
              </a:ext>
            </a:extLst>
          </p:cNvPr>
          <p:cNvGrpSpPr/>
          <p:nvPr/>
        </p:nvGrpSpPr>
        <p:grpSpPr>
          <a:xfrm>
            <a:off x="5032513" y="294197"/>
            <a:ext cx="4556098" cy="6126480"/>
            <a:chOff x="5032513" y="294197"/>
            <a:chExt cx="4556098" cy="612648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E4A0C0B-CA78-450F-97BE-D02D780C7D43}"/>
                </a:ext>
              </a:extLst>
            </p:cNvPr>
            <p:cNvSpPr/>
            <p:nvPr/>
          </p:nvSpPr>
          <p:spPr>
            <a:xfrm>
              <a:off x="5032513" y="294197"/>
              <a:ext cx="4556098" cy="61264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20F3DAB-7FBF-E222-2B38-CD0850ECD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731" y="372870"/>
              <a:ext cx="4342428" cy="595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53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C250CE0F-F0A1-BC42-EC86-590C9851B158}"/>
              </a:ext>
            </a:extLst>
          </p:cNvPr>
          <p:cNvSpPr/>
          <p:nvPr/>
        </p:nvSpPr>
        <p:spPr>
          <a:xfrm>
            <a:off x="902206" y="1173595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모서리가 둥근 직사각형 61">
            <a:extLst>
              <a:ext uri="{FF2B5EF4-FFF2-40B4-BE49-F238E27FC236}">
                <a16:creationId xmlns:a16="http://schemas.microsoft.com/office/drawing/2014/main" id="{77290E5D-5CF5-1259-9346-03D890A2262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07BFB36-3A09-D8F1-5E45-450DBB2B5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62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hlinkClick r:id="rId2"/>
            <a:extLst>
              <a:ext uri="{FF2B5EF4-FFF2-40B4-BE49-F238E27FC236}">
                <a16:creationId xmlns:a16="http://schemas.microsoft.com/office/drawing/2014/main" id="{D38C4BE4-5E76-CACA-0920-36B7809D6312}"/>
              </a:ext>
            </a:extLst>
          </p:cNvPr>
          <p:cNvSpPr/>
          <p:nvPr/>
        </p:nvSpPr>
        <p:spPr>
          <a:xfrm>
            <a:off x="90451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모서리가 둥근 직사각형 61">
            <a:extLst>
              <a:ext uri="{FF2B5EF4-FFF2-40B4-BE49-F238E27FC236}">
                <a16:creationId xmlns:a16="http://schemas.microsoft.com/office/drawing/2014/main" id="{66D7AAD5-E1F1-0D04-FCA9-050DE90F7A7E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286CD97-B461-9D7F-D30E-ED108DB69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6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60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04EAE51A-B545-E6BC-FB07-288303C8356B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F9ACBEA0-FA34-2CFC-FAA8-421D9719C91A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 낸 영향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6 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D102E1-6E22-E068-CD01-ED18CF9A5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322" y="2965120"/>
            <a:ext cx="1112302" cy="1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262D-6A04-CD83-7729-29E4DB352CEC}"/>
              </a:ext>
            </a:extLst>
          </p:cNvPr>
          <p:cNvSpPr txBox="1"/>
          <p:nvPr/>
        </p:nvSpPr>
        <p:spPr>
          <a:xfrm>
            <a:off x="5276547" y="6193793"/>
            <a:ext cx="427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국민일보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경제학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...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한국산 아이스크림 매출 쑥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_2022.7.26.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35BA0BB-5C51-AA30-FE9B-63FE7EE13301}"/>
              </a:ext>
            </a:extLst>
          </p:cNvPr>
          <p:cNvGrpSpPr/>
          <p:nvPr/>
        </p:nvGrpSpPr>
        <p:grpSpPr>
          <a:xfrm>
            <a:off x="781050" y="1257070"/>
            <a:ext cx="6770688" cy="4943704"/>
            <a:chOff x="1685925" y="1257070"/>
            <a:chExt cx="6770688" cy="494370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09A1888-8AC9-6CD0-0CC9-8B14106B4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8163" y="1257070"/>
              <a:ext cx="6648450" cy="4852237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CD52B99-69B4-CD37-ED9C-113FC2F37F4E}"/>
                </a:ext>
              </a:extLst>
            </p:cNvPr>
            <p:cNvSpPr/>
            <p:nvPr/>
          </p:nvSpPr>
          <p:spPr>
            <a:xfrm>
              <a:off x="1685925" y="1362075"/>
              <a:ext cx="154305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18AE829-2B96-CEA4-ED00-D13EA1C924FD}"/>
                </a:ext>
              </a:extLst>
            </p:cNvPr>
            <p:cNvSpPr/>
            <p:nvPr/>
          </p:nvSpPr>
          <p:spPr>
            <a:xfrm>
              <a:off x="5934075" y="2876549"/>
              <a:ext cx="1323974" cy="3324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18618F1F-92B1-2351-1D09-1B0C115C64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14" y="2876549"/>
            <a:ext cx="2607074" cy="258458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F8C2DC9-42B0-766D-1731-356757C97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527" y="3565322"/>
            <a:ext cx="2341648" cy="13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“22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년도 상반기</a:t>
            </a:r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 수출액 규모 기준 </a:t>
            </a:r>
            <a:endParaRPr lang="en-US" altLang="ko-KR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1.2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위는 폭염에 시달리는 미국과 프랑스가 차지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04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어떤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영향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있을까요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기후변화가 만들어낸 영향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8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52B425-E572-1499-1078-8E7E1FBE4E4B}"/>
              </a:ext>
            </a:extLst>
          </p:cNvPr>
          <p:cNvSpPr txBox="1"/>
          <p:nvPr/>
        </p:nvSpPr>
        <p:spPr>
          <a:xfrm>
            <a:off x="4071088" y="6193793"/>
            <a:ext cx="547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녹색경제신문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 따른 금융권 피해는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..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 스트레스 테스트 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뉴노멀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부상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_2022.7.20.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92E4E8F-C528-62B5-3090-0C02D8C1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67" y="1196974"/>
            <a:ext cx="5732364" cy="489902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FBB2234-2354-D945-DC82-901A01796D24}"/>
              </a:ext>
            </a:extLst>
          </p:cNvPr>
          <p:cNvSpPr/>
          <p:nvPr/>
        </p:nvSpPr>
        <p:spPr>
          <a:xfrm>
            <a:off x="4857750" y="3305175"/>
            <a:ext cx="1600200" cy="1343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6180CBD-A7EF-7ABE-A1D7-43323B2037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31" y="2390773"/>
            <a:ext cx="3039040" cy="3594243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18EA381-6D18-AAE9-D69A-B01964B1A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527" y="3079547"/>
            <a:ext cx="2341648" cy="19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“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역내은행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60%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가 기후위기 대응 역량이 부족한 것으로 나타났으며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극심한 기후변화 시나리오에선 약 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95</a:t>
            </a:r>
            <a:r>
              <a: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조원 규모의 자산손실도 가능하다고 예측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”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342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5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519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 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‘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3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2287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EB3DFDC-2159-B21C-1094-BEA050DA6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232" b="14138"/>
          <a:stretch/>
        </p:blipFill>
        <p:spPr>
          <a:xfrm>
            <a:off x="878704" y="3918737"/>
            <a:ext cx="3956294" cy="2482063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B795157B-B0CB-C317-7E7F-D8CD2690E040}"/>
              </a:ext>
            </a:extLst>
          </p:cNvPr>
          <p:cNvSpPr/>
          <p:nvPr/>
        </p:nvSpPr>
        <p:spPr>
          <a:xfrm>
            <a:off x="998035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풍력발전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4925382-255E-07C8-D7B5-D889977D923C}"/>
              </a:ext>
            </a:extLst>
          </p:cNvPr>
          <p:cNvSpPr/>
          <p:nvPr/>
        </p:nvSpPr>
        <p:spPr>
          <a:xfrm>
            <a:off x="2433094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조력발전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90DA4D9-83D3-FEB3-0A21-1A3A5B08455D}"/>
              </a:ext>
            </a:extLst>
          </p:cNvPr>
          <p:cNvSpPr/>
          <p:nvPr/>
        </p:nvSpPr>
        <p:spPr>
          <a:xfrm>
            <a:off x="3846565" y="3336476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태양광발전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8018AFF-0B14-D503-5133-C3EF97EF8533}"/>
              </a:ext>
            </a:extLst>
          </p:cNvPr>
          <p:cNvSpPr/>
          <p:nvPr/>
        </p:nvSpPr>
        <p:spPr>
          <a:xfrm>
            <a:off x="860507" y="1336627"/>
            <a:ext cx="4159042" cy="40011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친환경 에너지 확대 정책 </a:t>
            </a:r>
            <a:endParaRPr lang="en-US" altLang="ko-KR" sz="2000" dirty="0">
              <a:solidFill>
                <a:schemeClr val="bg1">
                  <a:lumMod val="9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044D1BE0-E96A-D3A5-68CB-542391F547D5}"/>
              </a:ext>
            </a:extLst>
          </p:cNvPr>
          <p:cNvSpPr/>
          <p:nvPr/>
        </p:nvSpPr>
        <p:spPr>
          <a:xfrm>
            <a:off x="5349866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수소 비행기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9691E02-0E86-01ED-FEEB-B1C7E3C4BF6A}"/>
              </a:ext>
            </a:extLst>
          </p:cNvPr>
          <p:cNvSpPr/>
          <p:nvPr/>
        </p:nvSpPr>
        <p:spPr>
          <a:xfrm>
            <a:off x="6746125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전기추진선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FAB69A1-C842-2795-DAF8-8E7B25BEB374}"/>
              </a:ext>
            </a:extLst>
          </p:cNvPr>
          <p:cNvSpPr/>
          <p:nvPr/>
        </p:nvSpPr>
        <p:spPr>
          <a:xfrm>
            <a:off x="8142384" y="6110593"/>
            <a:ext cx="1237937" cy="197156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전기자동차</a:t>
            </a:r>
            <a:endParaRPr lang="en-US" altLang="ko-KR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28323890-682F-1952-3F06-66FA0C51EB14}"/>
              </a:ext>
            </a:extLst>
          </p:cNvPr>
          <p:cNvSpPr/>
          <p:nvPr/>
        </p:nvSpPr>
        <p:spPr>
          <a:xfrm>
            <a:off x="5179062" y="4051658"/>
            <a:ext cx="4159042" cy="400110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모빌리티</a:t>
            </a:r>
            <a:r>
              <a:rPr lang="ko-KR" altLang="en-US" sz="2000" dirty="0">
                <a:solidFill>
                  <a:schemeClr val="bg1">
                    <a:lumMod val="9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산업의 친환경 전환 정책</a:t>
            </a:r>
            <a:endParaRPr lang="en-US" altLang="ko-KR" sz="2000" dirty="0">
              <a:solidFill>
                <a:schemeClr val="bg1">
                  <a:lumMod val="9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61218D61-632B-CFF8-EB94-3B3E2A106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1459295"/>
            <a:ext cx="3627825" cy="241504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EDB3FB5-0FB6-3BF3-D524-1E97C49D5F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9" y="2050995"/>
            <a:ext cx="1420648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F498836-CA27-E1D4-AD96-8E8FCE9D43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97" y="2050995"/>
            <a:ext cx="1294730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F24FE15-1492-27A2-ABF2-8CD889A573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33" y="2052375"/>
            <a:ext cx="1333487" cy="1238400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81E0E88-C3DB-4DA9-485D-4C278DF6B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18" y="4719787"/>
            <a:ext cx="1420646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2531572-1251-72B9-C7A1-F72B7BC3CE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1" y="4719787"/>
            <a:ext cx="1420647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EA73949-2981-CA8D-0555-038D1456F23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17" y="4719787"/>
            <a:ext cx="1420647" cy="1340006"/>
          </a:xfrm>
          <a:prstGeom prst="ellipse">
            <a:avLst/>
          </a:prstGeom>
          <a:ln w="63500" cap="rnd">
            <a:solidFill>
              <a:srgbClr val="00B8C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9048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" name="사각형: 둥근 모서리 1">
            <a:hlinkClick r:id="rId2"/>
            <a:extLst>
              <a:ext uri="{FF2B5EF4-FFF2-40B4-BE49-F238E27FC236}">
                <a16:creationId xmlns:a16="http://schemas.microsoft.com/office/drawing/2014/main" id="{41C1C924-FD0A-80ED-CEC3-0BE9FDAA4541}"/>
              </a:ext>
            </a:extLst>
          </p:cNvPr>
          <p:cNvSpPr/>
          <p:nvPr/>
        </p:nvSpPr>
        <p:spPr>
          <a:xfrm>
            <a:off x="923562" y="1175001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7" name="모서리가 둥근 직사각형 61">
            <a:extLst>
              <a:ext uri="{FF2B5EF4-FFF2-40B4-BE49-F238E27FC236}">
                <a16:creationId xmlns:a16="http://schemas.microsoft.com/office/drawing/2014/main" id="{874263DF-5A6C-8B7F-94E9-970C8C33F621}"/>
              </a:ext>
            </a:extLst>
          </p:cNvPr>
          <p:cNvSpPr/>
          <p:nvPr/>
        </p:nvSpPr>
        <p:spPr>
          <a:xfrm>
            <a:off x="2077724" y="3519951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극복하는 방법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관련 영상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2E65ECF-8BBD-5387-5858-A307D26D0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57" y="2397387"/>
            <a:ext cx="859331" cy="101310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B2D4003-3C99-DB0A-6DC6-FD7BAE14E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93" y="2167357"/>
            <a:ext cx="681614" cy="124313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072BDF1-E49B-DC01-4711-7E768E3916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39" y="2323155"/>
            <a:ext cx="681614" cy="10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8DA3E34-9CF0-2679-9BFE-43B5EDACB73F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경상남도의 변화</a:t>
            </a:r>
            <a:r>
              <a:rPr lang="en-US" altLang="ko-KR" sz="18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7184644-FE4F-AD5A-960D-49760789E6AD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" name="사각형: 둥근 모서리 3">
            <a:hlinkClick r:id="rId2"/>
            <a:extLst>
              <a:ext uri="{FF2B5EF4-FFF2-40B4-BE49-F238E27FC236}">
                <a16:creationId xmlns:a16="http://schemas.microsoft.com/office/drawing/2014/main" id="{F3891940-7D31-B6D9-39D0-89B928633EAC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2893C18-EF9A-4854-EF77-28D7F1BFB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8" name="모서리가 둥근 직사각형 61">
            <a:extLst>
              <a:ext uri="{FF2B5EF4-FFF2-40B4-BE49-F238E27FC236}">
                <a16:creationId xmlns:a16="http://schemas.microsoft.com/office/drawing/2014/main" id="{D93AC656-5523-6A1C-CBE4-141345E14192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경상남도의 변화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355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815C3B-97A4-C1D7-A77C-D20226AB6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38" y="1192551"/>
            <a:ext cx="5308847" cy="500062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42E07BAE-E1E0-9FED-E3D3-CBFE003C03CC}"/>
              </a:ext>
            </a:extLst>
          </p:cNvPr>
          <p:cNvSpPr/>
          <p:nvPr/>
        </p:nvSpPr>
        <p:spPr>
          <a:xfrm>
            <a:off x="4598038" y="5591175"/>
            <a:ext cx="156964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4BD6496-69A5-81B8-FE2B-1D4E3AFB3202}"/>
              </a:ext>
            </a:extLst>
          </p:cNvPr>
          <p:cNvSpPr/>
          <p:nvPr/>
        </p:nvSpPr>
        <p:spPr>
          <a:xfrm>
            <a:off x="4598038" y="3124200"/>
            <a:ext cx="1569648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B3B3E42-7A13-AE45-9915-D2C22662AF13}"/>
              </a:ext>
            </a:extLst>
          </p:cNvPr>
          <p:cNvSpPr/>
          <p:nvPr/>
        </p:nvSpPr>
        <p:spPr>
          <a:xfrm>
            <a:off x="4598038" y="1191935"/>
            <a:ext cx="1569648" cy="541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CDEE8F8-1A97-84FC-23CA-339148557325}"/>
              </a:ext>
            </a:extLst>
          </p:cNvPr>
          <p:cNvSpPr/>
          <p:nvPr/>
        </p:nvSpPr>
        <p:spPr>
          <a:xfrm>
            <a:off x="858838" y="3173133"/>
            <a:ext cx="5218112" cy="541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977C5-D2EA-5229-FF38-1C7D6E8DE7D2}"/>
              </a:ext>
            </a:extLst>
          </p:cNvPr>
          <p:cNvSpPr txBox="1"/>
          <p:nvPr/>
        </p:nvSpPr>
        <p:spPr>
          <a:xfrm>
            <a:off x="4404074" y="6193793"/>
            <a:ext cx="5347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매일안전신문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한국수자원공단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해양수산 탄소중립 정책 ‘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바다숲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사업’ 준비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_2022.7.27.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167FBADD-65C1-9D2F-05ED-06BF0C7F1EB1}"/>
              </a:ext>
            </a:extLst>
          </p:cNvPr>
          <p:cNvSpPr/>
          <p:nvPr/>
        </p:nvSpPr>
        <p:spPr>
          <a:xfrm>
            <a:off x="5733328" y="4207183"/>
            <a:ext cx="3984834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IPCC </a:t>
            </a:r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블루카본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국제인증 지역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A99862B-7E75-8DFF-519E-F88C308311C0}"/>
              </a:ext>
            </a:extLst>
          </p:cNvPr>
          <p:cNvGrpSpPr/>
          <p:nvPr/>
        </p:nvGrpSpPr>
        <p:grpSpPr>
          <a:xfrm>
            <a:off x="5933546" y="4632257"/>
            <a:ext cx="3584398" cy="1414938"/>
            <a:chOff x="5743046" y="4632257"/>
            <a:chExt cx="3584398" cy="1414938"/>
          </a:xfrm>
        </p:grpSpPr>
        <p:pic>
          <p:nvPicPr>
            <p:cNvPr id="31" name="Picture 4" descr="글로벌 인사이트] 탐욕이 잉태한 양식 새우…'맹그로브 숲' 파괴하고 쓰나미 불렀다 | 서울신문">
              <a:extLst>
                <a:ext uri="{FF2B5EF4-FFF2-40B4-BE49-F238E27FC236}">
                  <a16:creationId xmlns:a16="http://schemas.microsoft.com/office/drawing/2014/main" id="{F6A06F85-2876-C2D7-CEEC-3CA51EAFCB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046" y="4632950"/>
              <a:ext cx="1076326" cy="1076326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국내최대의 염습지 – 순천만 | 녹색연합">
              <a:extLst>
                <a:ext uri="{FF2B5EF4-FFF2-40B4-BE49-F238E27FC236}">
                  <a16:creationId xmlns:a16="http://schemas.microsoft.com/office/drawing/2014/main" id="{C75D95FE-0AB5-0757-5A03-5CC43F69994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136" y="4632950"/>
              <a:ext cx="1073064" cy="1076400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탄소 먹는 하마①] '블루 카본'이 뭐길래…열대 숲 대비 탄소 흡수 50배 : 네이트뉴스">
              <a:extLst>
                <a:ext uri="{FF2B5EF4-FFF2-40B4-BE49-F238E27FC236}">
                  <a16:creationId xmlns:a16="http://schemas.microsoft.com/office/drawing/2014/main" id="{E358B8D0-2D12-6AD6-7460-804D20FD928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5"/>
            <a:stretch/>
          </p:blipFill>
          <p:spPr bwMode="auto">
            <a:xfrm>
              <a:off x="8251044" y="4632257"/>
              <a:ext cx="1076400" cy="1076400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EC6CF3-7765-C64D-6295-86A78C8F9E76}"/>
                </a:ext>
              </a:extLst>
            </p:cNvPr>
            <p:cNvSpPr txBox="1"/>
            <p:nvPr/>
          </p:nvSpPr>
          <p:spPr>
            <a:xfrm>
              <a:off x="5746345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맹그로브</a:t>
              </a:r>
              <a:r>
                <a:rPr lang="ko-KR" altLang="en-US" sz="11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 숲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F0D245-AFD4-9F36-2103-A5AF366D20F1}"/>
                </a:ext>
              </a:extLst>
            </p:cNvPr>
            <p:cNvSpPr txBox="1"/>
            <p:nvPr/>
          </p:nvSpPr>
          <p:spPr>
            <a:xfrm>
              <a:off x="7026472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염습지</a:t>
              </a:r>
              <a:endPara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4E4983-CBA2-2A14-D295-D07AB0D71EBA}"/>
                </a:ext>
              </a:extLst>
            </p:cNvPr>
            <p:cNvSpPr txBox="1"/>
            <p:nvPr/>
          </p:nvSpPr>
          <p:spPr>
            <a:xfrm>
              <a:off x="8251044" y="5785585"/>
              <a:ext cx="106972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200" b="0" i="0">
                  <a:solidFill>
                    <a:srgbClr val="000000"/>
                  </a:solidFill>
                  <a:effectLst/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defRPr>
              </a:lvl1pPr>
            </a:lstStyle>
            <a:p>
              <a:r>
                <a:rPr lang="ko-KR" altLang="en-US" sz="1100" dirty="0" err="1">
                  <a:latin typeface="기상청 달콤기후체" panose="03050601020101020101" pitchFamily="66" charset="-127"/>
                  <a:ea typeface="기상청 달콤기후체" panose="03050601020101020101" pitchFamily="66" charset="-127"/>
                </a:rPr>
                <a:t>잘피림</a:t>
              </a:r>
              <a:endPara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37" name="그림 36">
            <a:extLst>
              <a:ext uri="{FF2B5EF4-FFF2-40B4-BE49-F238E27FC236}">
                <a16:creationId xmlns:a16="http://schemas.microsoft.com/office/drawing/2014/main" id="{251F243C-22D2-506E-37FF-05BCB15480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49" y="1266857"/>
            <a:ext cx="3675063" cy="2940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54E15B0-CE4C-AD96-DBAE-711AA1811664}"/>
              </a:ext>
            </a:extLst>
          </p:cNvPr>
          <p:cNvSpPr txBox="1"/>
          <p:nvPr/>
        </p:nvSpPr>
        <p:spPr>
          <a:xfrm>
            <a:off x="7096462" y="1961603"/>
            <a:ext cx="1739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400" dirty="0" err="1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블루카본이란</a:t>
            </a:r>
            <a:r>
              <a:rPr lang="en-US" altLang="ko-KR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1400" dirty="0">
              <a:solidFill>
                <a:srgbClr val="0070C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CAAB5C14-3E12-E846-0754-2312CE3D0D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31" y="2817764"/>
            <a:ext cx="866032" cy="12477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A888A5C-20B3-2E63-04A6-20B6C9929029}"/>
              </a:ext>
            </a:extLst>
          </p:cNvPr>
          <p:cNvSpPr txBox="1"/>
          <p:nvPr/>
        </p:nvSpPr>
        <p:spPr>
          <a:xfrm>
            <a:off x="6737366" y="2234286"/>
            <a:ext cx="2457450" cy="1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해양 및 연안 생태계에 의해 ‘흡수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저장’하는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탄소를 뜻합니다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탄소흡수 속도가 </a:t>
            </a:r>
            <a:r>
              <a:rPr lang="ko-KR" altLang="en-US" sz="11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그린카본보다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최대 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50</a:t>
            </a:r>
            <a:r>
              <a:rPr lang="ko-KR" altLang="en-US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 이상 빠르고 탄소저장에도 용이해 최근 주목받고 있다</a:t>
            </a:r>
            <a:r>
              <a:rPr lang="en-US" altLang="ko-KR" sz="11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 </a:t>
            </a:r>
            <a:endParaRPr lang="ko-KR" altLang="en-US" sz="11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868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어떻게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＇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극복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’</a:t>
            </a:r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할까요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극복하는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220632-71E2-F1E3-6517-8035B8A21398}"/>
              </a:ext>
            </a:extLst>
          </p:cNvPr>
          <p:cNvSpPr txBox="1"/>
          <p:nvPr/>
        </p:nvSpPr>
        <p:spPr>
          <a:xfrm>
            <a:off x="5314115" y="6193793"/>
            <a:ext cx="448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한겨레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_[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오철우의 과학풍경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]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달리는 이산화탄소 </a:t>
            </a:r>
            <a:r>
              <a:rPr lang="ko-KR" altLang="en-US" sz="1200" dirty="0" err="1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포집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열차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_2022.7.26.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7D0D1BA-FA75-21CE-A183-63D3F53B9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68" b="89900"/>
          <a:stretch/>
        </p:blipFill>
        <p:spPr>
          <a:xfrm>
            <a:off x="5316746" y="1196975"/>
            <a:ext cx="4449656" cy="496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C297A-6600-068B-5A2B-C906833100D5}"/>
              </a:ext>
            </a:extLst>
          </p:cNvPr>
          <p:cNvSpPr txBox="1"/>
          <p:nvPr/>
        </p:nvSpPr>
        <p:spPr>
          <a:xfrm>
            <a:off x="3197140" y="4213214"/>
            <a:ext cx="2173373" cy="10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달리는 열차 차량의 앞쪽 통풍구로 들어오는 공기에서 이산화탄소를 걸러내고 공기는 다시 뒤쪽으로 내보내는 방식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A07A81A-3119-6F44-FC14-9B185C386181}"/>
              </a:ext>
            </a:extLst>
          </p:cNvPr>
          <p:cNvGrpSpPr/>
          <p:nvPr/>
        </p:nvGrpSpPr>
        <p:grpSpPr>
          <a:xfrm>
            <a:off x="971863" y="1607620"/>
            <a:ext cx="4159042" cy="2113248"/>
            <a:chOff x="1479550" y="1646302"/>
            <a:chExt cx="9385300" cy="4768757"/>
          </a:xfrm>
        </p:grpSpPr>
        <p:pic>
          <p:nvPicPr>
            <p:cNvPr id="10" name="Picture 2" descr="알고보니 100년 된 기술?&quot; CCUS, 그것이 알고 싶다(2) : 네이버 포스트">
              <a:extLst>
                <a:ext uri="{FF2B5EF4-FFF2-40B4-BE49-F238E27FC236}">
                  <a16:creationId xmlns:a16="http://schemas.microsoft.com/office/drawing/2014/main" id="{F3DA65C0-8538-4EA7-2F22-12936E924B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1" b="26070"/>
            <a:stretch/>
          </p:blipFill>
          <p:spPr bwMode="auto">
            <a:xfrm>
              <a:off x="1479550" y="1840250"/>
              <a:ext cx="9385300" cy="4574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9FC6B36-C7A1-74D4-ABAD-33D6A30A9E79}"/>
                </a:ext>
              </a:extLst>
            </p:cNvPr>
            <p:cNvSpPr/>
            <p:nvPr/>
          </p:nvSpPr>
          <p:spPr>
            <a:xfrm>
              <a:off x="1781174" y="1646302"/>
              <a:ext cx="1447799" cy="464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12" name="Picture 4" descr="인플레 감축법(IRA)' 입법 완료, 가장 큰 혜택 누릴 기후테크 기업은? - greenium">
            <a:extLst>
              <a:ext uri="{FF2B5EF4-FFF2-40B4-BE49-F238E27FC236}">
                <a16:creationId xmlns:a16="http://schemas.microsoft.com/office/drawing/2014/main" id="{F82297B2-E221-AD6B-9F9E-CB775BA6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13" y="4147660"/>
            <a:ext cx="2173373" cy="142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85F942A-E708-AAAC-8BB5-C38FA6ABE63E}"/>
              </a:ext>
            </a:extLst>
          </p:cNvPr>
          <p:cNvSpPr/>
          <p:nvPr/>
        </p:nvSpPr>
        <p:spPr>
          <a:xfrm>
            <a:off x="971863" y="3760864"/>
            <a:ext cx="4159042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탄소 </a:t>
            </a:r>
            <a:r>
              <a:rPr lang="ko-KR" altLang="en-US" sz="140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포집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열차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C141235-4F24-573A-A1A7-088451FDC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14" r="29568"/>
          <a:stretch/>
        </p:blipFill>
        <p:spPr>
          <a:xfrm>
            <a:off x="5182660" y="1607620"/>
            <a:ext cx="4449656" cy="3406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6C1932-AA0B-24AA-499F-AD36B2A36ECB}"/>
              </a:ext>
            </a:extLst>
          </p:cNvPr>
          <p:cNvSpPr txBox="1"/>
          <p:nvPr/>
        </p:nvSpPr>
        <p:spPr>
          <a:xfrm>
            <a:off x="3197139" y="5463486"/>
            <a:ext cx="2173373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수집된 탄소는 액체로 저장해 철도망을 따라 적절한 장소로 옮겨 수거</a:t>
            </a:r>
          </a:p>
        </p:txBody>
      </p:sp>
      <p:pic>
        <p:nvPicPr>
          <p:cNvPr id="19" name="Picture 6" descr="오철우의 과학풍경] 달리는 이산화탄소 포집 열차 : 칼럼 : 사설.칼럼 : 뉴스 : 한겨레모바일">
            <a:extLst>
              <a:ext uri="{FF2B5EF4-FFF2-40B4-BE49-F238E27FC236}">
                <a16:creationId xmlns:a16="http://schemas.microsoft.com/office/drawing/2014/main" id="{45694323-A38C-BF22-C714-96E85C19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6"/>
          <a:stretch/>
        </p:blipFill>
        <p:spPr bwMode="auto">
          <a:xfrm>
            <a:off x="1074913" y="5398089"/>
            <a:ext cx="2173372" cy="10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A776C28-7E92-B8E5-74BD-F14C35280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267" y="4179887"/>
            <a:ext cx="3988433" cy="144871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6E0FFA5-894B-226F-0873-1ADB992F29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971"/>
          <a:stretch/>
        </p:blipFill>
        <p:spPr>
          <a:xfrm>
            <a:off x="5572124" y="5648064"/>
            <a:ext cx="3838575" cy="394927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F90F40FD-04F5-F4C5-99D6-F384FFB4471C}"/>
              </a:ext>
            </a:extLst>
          </p:cNvPr>
          <p:cNvSpPr/>
          <p:nvPr/>
        </p:nvSpPr>
        <p:spPr>
          <a:xfrm>
            <a:off x="971863" y="1336627"/>
            <a:ext cx="4159042" cy="30697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27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개 </a:t>
            </a:r>
            <a:r>
              <a:rPr lang="en-US" altLang="ko-KR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CCS</a:t>
            </a:r>
            <a:r>
              <a:rPr lang="ko-KR" altLang="en-US" sz="14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프로젝트 상업운전 중</a:t>
            </a:r>
            <a:endParaRPr lang="en-US" altLang="ko-KR" sz="14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723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F668D3-C02B-3D66-BAE9-5DB41F0E6AA0}"/>
              </a:ext>
            </a:extLst>
          </p:cNvPr>
          <p:cNvSpPr/>
          <p:nvPr/>
        </p:nvSpPr>
        <p:spPr>
          <a:xfrm>
            <a:off x="933434" y="2410786"/>
            <a:ext cx="3062514" cy="508000"/>
          </a:xfrm>
          <a:prstGeom prst="roundRect">
            <a:avLst>
              <a:gd name="adj" fmla="val 50000"/>
            </a:avLst>
          </a:prstGeom>
          <a:solidFill>
            <a:srgbClr val="FDA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Chapter. 6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E1116-4E99-F402-FE4D-108910A9B817}"/>
              </a:ext>
            </a:extLst>
          </p:cNvPr>
          <p:cNvSpPr txBox="1"/>
          <p:nvPr/>
        </p:nvSpPr>
        <p:spPr>
          <a:xfrm>
            <a:off x="933436" y="3136615"/>
            <a:ext cx="1247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</p:spTree>
    <p:extLst>
      <p:ext uri="{BB962C8B-B14F-4D97-AF65-F5344CB8AC3E}">
        <p14:creationId xmlns:p14="http://schemas.microsoft.com/office/powerpoint/2010/main" val="799878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여섯 번째 대 멸종의 시작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Picture 2" descr="인포그린픽] 지구온난화로 인한 기후변화 그리고 멸종위기 &lt; 카드뉴스 &lt; 종합 &lt; 기사본문 - 그린포스트코리아">
            <a:extLst>
              <a:ext uri="{FF2B5EF4-FFF2-40B4-BE49-F238E27FC236}">
                <a16:creationId xmlns:a16="http://schemas.microsoft.com/office/drawing/2014/main" id="{5D73F317-3A0E-BAD8-F1C1-EBBBCDBA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" y="1118952"/>
            <a:ext cx="9245601" cy="48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A93560A-8FEA-04E0-4FED-9E6E6142785A}"/>
              </a:ext>
            </a:extLst>
          </p:cNvPr>
          <p:cNvSpPr/>
          <p:nvPr/>
        </p:nvSpPr>
        <p:spPr>
          <a:xfrm>
            <a:off x="571501" y="5899150"/>
            <a:ext cx="9239250" cy="7302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15ED0FF-4620-2923-3DAA-ABBE6A12E0D6}"/>
              </a:ext>
            </a:extLst>
          </p:cNvPr>
          <p:cNvSpPr/>
          <p:nvPr/>
        </p:nvSpPr>
        <p:spPr>
          <a:xfrm>
            <a:off x="569978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89F0328-3D8E-E703-2314-945F80394B81}"/>
              </a:ext>
            </a:extLst>
          </p:cNvPr>
          <p:cNvSpPr/>
          <p:nvPr/>
        </p:nvSpPr>
        <p:spPr>
          <a:xfrm>
            <a:off x="569978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E63B896-350B-D4C0-8ECB-B91A176013E2}"/>
              </a:ext>
            </a:extLst>
          </p:cNvPr>
          <p:cNvSpPr/>
          <p:nvPr/>
        </p:nvSpPr>
        <p:spPr>
          <a:xfrm>
            <a:off x="569978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CF97471-79B6-2E06-4E75-BF3F4AAF1F7F}"/>
              </a:ext>
            </a:extLst>
          </p:cNvPr>
          <p:cNvSpPr/>
          <p:nvPr/>
        </p:nvSpPr>
        <p:spPr>
          <a:xfrm>
            <a:off x="569978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039635A-4606-9469-C1EA-221BA2279E55}"/>
              </a:ext>
            </a:extLst>
          </p:cNvPr>
          <p:cNvSpPr/>
          <p:nvPr/>
        </p:nvSpPr>
        <p:spPr>
          <a:xfrm>
            <a:off x="569978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8F7641-65D0-730C-433E-4EF07DBA89B6}"/>
              </a:ext>
            </a:extLst>
          </p:cNvPr>
          <p:cNvSpPr/>
          <p:nvPr/>
        </p:nvSpPr>
        <p:spPr>
          <a:xfrm>
            <a:off x="569978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0DD862E-DE47-CEB0-CD0B-433FCE251D48}"/>
              </a:ext>
            </a:extLst>
          </p:cNvPr>
          <p:cNvSpPr/>
          <p:nvPr/>
        </p:nvSpPr>
        <p:spPr>
          <a:xfrm>
            <a:off x="569978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21C4DF3C-635E-5FB9-36BC-9C94CEDF444E}"/>
              </a:ext>
            </a:extLst>
          </p:cNvPr>
          <p:cNvSpPr/>
          <p:nvPr/>
        </p:nvSpPr>
        <p:spPr>
          <a:xfrm>
            <a:off x="569978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31926189-7243-C110-D91D-38CB140CF997}"/>
              </a:ext>
            </a:extLst>
          </p:cNvPr>
          <p:cNvSpPr/>
          <p:nvPr/>
        </p:nvSpPr>
        <p:spPr>
          <a:xfrm>
            <a:off x="569978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7EF6E09-2FA9-8E74-CF7A-DA2788FFBBA7}"/>
              </a:ext>
            </a:extLst>
          </p:cNvPr>
          <p:cNvSpPr/>
          <p:nvPr/>
        </p:nvSpPr>
        <p:spPr>
          <a:xfrm>
            <a:off x="569978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F662E74-689D-0473-8A4A-917869465F24}"/>
              </a:ext>
            </a:extLst>
          </p:cNvPr>
          <p:cNvSpPr/>
          <p:nvPr/>
        </p:nvSpPr>
        <p:spPr>
          <a:xfrm>
            <a:off x="1231900" y="2748566"/>
            <a:ext cx="4176713" cy="206782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7ACD0-AF1D-FFC2-519F-F60A63357395}"/>
              </a:ext>
            </a:extLst>
          </p:cNvPr>
          <p:cNvSpPr txBox="1"/>
          <p:nvPr/>
        </p:nvSpPr>
        <p:spPr>
          <a:xfrm>
            <a:off x="1231900" y="2545987"/>
            <a:ext cx="43973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45</a:t>
            </a:r>
            <a:r>
              <a:rPr lang="ko-KR" altLang="en-US" sz="12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억년전</a:t>
            </a:r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탄생한 지구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18B4D9-51F2-F871-E28C-DC76F7822A14}"/>
              </a:ext>
            </a:extLst>
          </p:cNvPr>
          <p:cNvSpPr txBox="1"/>
          <p:nvPr/>
        </p:nvSpPr>
        <p:spPr>
          <a:xfrm>
            <a:off x="1231900" y="2806802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현상으로 발생한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다섯 번의 </a:t>
            </a:r>
            <a:r>
              <a:rPr lang="ko-KR" altLang="en-US" sz="16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대멸종</a:t>
            </a:r>
            <a:endParaRPr lang="en-US" altLang="ko-KR" sz="1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669660-D991-D952-6410-12F174142A01}"/>
              </a:ext>
            </a:extLst>
          </p:cNvPr>
          <p:cNvSpPr txBox="1"/>
          <p:nvPr/>
        </p:nvSpPr>
        <p:spPr>
          <a:xfrm>
            <a:off x="1231900" y="3619746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그리고 인간들에 의해 야기된 </a:t>
            </a:r>
            <a:endParaRPr lang="en-US" altLang="ko-KR" sz="1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231B1B-FA99-F75D-DB47-AB756B3B76FC}"/>
              </a:ext>
            </a:extLst>
          </p:cNvPr>
          <p:cNvSpPr txBox="1"/>
          <p:nvPr/>
        </p:nvSpPr>
        <p:spPr>
          <a:xfrm>
            <a:off x="1231900" y="3977303"/>
            <a:ext cx="4397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600" dirty="0">
                <a:solidFill>
                  <a:srgbClr val="FFFF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여섯 번째 대 멸종</a:t>
            </a:r>
            <a:r>
              <a:rPr lang="ko-KR" altLang="en-US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이 시작되었다는 경고</a:t>
            </a:r>
            <a:r>
              <a:rPr lang="en-US" altLang="ko-KR" sz="16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1BED36-2489-A191-7269-45C34DFA0CFC}"/>
              </a:ext>
            </a:extLst>
          </p:cNvPr>
          <p:cNvSpPr txBox="1"/>
          <p:nvPr/>
        </p:nvSpPr>
        <p:spPr>
          <a:xfrm>
            <a:off x="1231900" y="4709465"/>
            <a:ext cx="43973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l"/>
            <a:r>
              <a:rPr lang="ko-KR" altLang="en-US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우리들의 이기심이 만들어낸 결과입니다</a:t>
            </a:r>
            <a:r>
              <a:rPr lang="en-US" altLang="ko-KR" sz="12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sz="12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70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마무리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막을 유일한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 서로의 관심과 소통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E15ED0FF-4620-2923-3DAA-ABBE6A12E0D6}"/>
              </a:ext>
            </a:extLst>
          </p:cNvPr>
          <p:cNvSpPr/>
          <p:nvPr/>
        </p:nvSpPr>
        <p:spPr>
          <a:xfrm>
            <a:off x="569978" y="1798671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E89F0328-3D8E-E703-2314-945F80394B81}"/>
              </a:ext>
            </a:extLst>
          </p:cNvPr>
          <p:cNvSpPr/>
          <p:nvPr/>
        </p:nvSpPr>
        <p:spPr>
          <a:xfrm>
            <a:off x="569978" y="1294116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E63B896-350B-D4C0-8ECB-B91A176013E2}"/>
              </a:ext>
            </a:extLst>
          </p:cNvPr>
          <p:cNvSpPr/>
          <p:nvPr/>
        </p:nvSpPr>
        <p:spPr>
          <a:xfrm>
            <a:off x="569978" y="236575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8CF97471-79B6-2E06-4E75-BF3F4AAF1F7F}"/>
              </a:ext>
            </a:extLst>
          </p:cNvPr>
          <p:cNvSpPr/>
          <p:nvPr/>
        </p:nvSpPr>
        <p:spPr>
          <a:xfrm>
            <a:off x="569978" y="2932849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039635A-4606-9469-C1EA-221BA2279E55}"/>
              </a:ext>
            </a:extLst>
          </p:cNvPr>
          <p:cNvSpPr/>
          <p:nvPr/>
        </p:nvSpPr>
        <p:spPr>
          <a:xfrm>
            <a:off x="569978" y="3501374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8F7641-65D0-730C-433E-4EF07DBA89B6}"/>
              </a:ext>
            </a:extLst>
          </p:cNvPr>
          <p:cNvSpPr/>
          <p:nvPr/>
        </p:nvSpPr>
        <p:spPr>
          <a:xfrm>
            <a:off x="569978" y="406846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0DD862E-DE47-CEB0-CD0B-433FCE251D48}"/>
              </a:ext>
            </a:extLst>
          </p:cNvPr>
          <p:cNvSpPr/>
          <p:nvPr/>
        </p:nvSpPr>
        <p:spPr>
          <a:xfrm>
            <a:off x="569978" y="4635552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21C4DF3C-635E-5FB9-36BC-9C94CEDF444E}"/>
              </a:ext>
            </a:extLst>
          </p:cNvPr>
          <p:cNvSpPr/>
          <p:nvPr/>
        </p:nvSpPr>
        <p:spPr>
          <a:xfrm>
            <a:off x="569978" y="5140530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31926189-7243-C110-D91D-38CB140CF997}"/>
              </a:ext>
            </a:extLst>
          </p:cNvPr>
          <p:cNvSpPr/>
          <p:nvPr/>
        </p:nvSpPr>
        <p:spPr>
          <a:xfrm>
            <a:off x="569978" y="570761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D7EF6E09-2FA9-8E74-CF7A-DA2788FFBBA7}"/>
              </a:ext>
            </a:extLst>
          </p:cNvPr>
          <p:cNvSpPr/>
          <p:nvPr/>
        </p:nvSpPr>
        <p:spPr>
          <a:xfrm>
            <a:off x="569978" y="6274708"/>
            <a:ext cx="204722" cy="204722"/>
          </a:xfrm>
          <a:prstGeom prst="ellipse">
            <a:avLst/>
          </a:prstGeom>
          <a:solidFill>
            <a:srgbClr val="D4F3F5"/>
          </a:solidFill>
          <a:ln w="25400">
            <a:solidFill>
              <a:srgbClr val="665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F8438-A69C-633C-0A7A-24F0C0AE4EA5}"/>
              </a:ext>
            </a:extLst>
          </p:cNvPr>
          <p:cNvSpPr txBox="1"/>
          <p:nvPr/>
        </p:nvSpPr>
        <p:spPr>
          <a:xfrm>
            <a:off x="5789327" y="6193793"/>
            <a:ext cx="3772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뉴스펭귄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커플 간 대화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기후위기에 영향 끼친다</a:t>
            </a:r>
            <a:r>
              <a:rPr lang="en-US" altLang="ko-KR" sz="1200" dirty="0">
                <a:solidFill>
                  <a:schemeClr val="dk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_2022.7.4.</a:t>
            </a:r>
            <a:endParaRPr lang="ko-KR" altLang="en-US" sz="1200" dirty="0">
              <a:solidFill>
                <a:schemeClr val="dk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B3FAC6-19CB-C115-7DE8-75D481C0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6"/>
          <a:stretch/>
        </p:blipFill>
        <p:spPr>
          <a:xfrm>
            <a:off x="1181099" y="4143373"/>
            <a:ext cx="2867025" cy="234291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3982C39-7AFC-EE9C-A7CF-7F352BDF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0" y="1309510"/>
            <a:ext cx="4010320" cy="2881489"/>
          </a:xfrm>
          <a:prstGeom prst="rect">
            <a:avLst/>
          </a:prstGeom>
        </p:spPr>
      </p:pic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ABE68199-0C9A-497E-DC4A-4D54C6E8D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432647"/>
              </p:ext>
            </p:extLst>
          </p:nvPr>
        </p:nvGraphicFramePr>
        <p:xfrm>
          <a:off x="5132388" y="4552488"/>
          <a:ext cx="2305051" cy="160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2E740A-B3CF-D407-64CF-12E4FD770F8B}"/>
              </a:ext>
            </a:extLst>
          </p:cNvPr>
          <p:cNvSpPr txBox="1"/>
          <p:nvPr/>
        </p:nvSpPr>
        <p:spPr>
          <a:xfrm>
            <a:off x="6398372" y="4717551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신념 일치</a:t>
            </a:r>
            <a:endParaRPr lang="en-US" altLang="ko-KR" sz="16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38%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D731D06-BA3F-50C2-2CE1-9055D1A14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96" y="1133977"/>
            <a:ext cx="3675063" cy="294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4E946D-B439-57F8-0EA2-F0484C0C99E0}"/>
              </a:ext>
            </a:extLst>
          </p:cNvPr>
          <p:cNvSpPr txBox="1"/>
          <p:nvPr/>
        </p:nvSpPr>
        <p:spPr>
          <a:xfrm>
            <a:off x="5804878" y="1676323"/>
            <a:ext cx="3002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0" i="0">
                <a:solidFill>
                  <a:srgbClr val="000000"/>
                </a:solidFill>
                <a:effectLst/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예일프로그램</a:t>
            </a:r>
            <a:r>
              <a:rPr lang="en-US" altLang="ko-KR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(YPCCC) </a:t>
            </a:r>
            <a:r>
              <a:rPr lang="ko-KR" altLang="en-US" sz="1400" dirty="0">
                <a:solidFill>
                  <a:srgbClr val="0070C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설문조사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BAE02-630F-1D08-C261-F45B1EC25D10}"/>
              </a:ext>
            </a:extLst>
          </p:cNvPr>
          <p:cNvSpPr txBox="1"/>
          <p:nvPr/>
        </p:nvSpPr>
        <p:spPr>
          <a:xfrm>
            <a:off x="5915024" y="2279067"/>
            <a:ext cx="2807493" cy="83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“우리는 커플들이 기후변화에 대한 더 많은 대화를 통해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친기후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정책과 행동에 대한 지지를 높일 가능성이 있는지 확인하고 </a:t>
            </a:r>
            <a:r>
              <a:rPr lang="ko-KR" altLang="en-US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싶었다”라고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말했다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.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BC553-64C4-6CAA-8735-6F99B36EFD94}"/>
              </a:ext>
            </a:extLst>
          </p:cNvPr>
          <p:cNvSpPr txBox="1"/>
          <p:nvPr/>
        </p:nvSpPr>
        <p:spPr>
          <a:xfrm>
            <a:off x="6581774" y="3456437"/>
            <a:ext cx="2305051" cy="3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r"/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- 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매튜 </a:t>
            </a:r>
            <a:r>
              <a:rPr lang="ko-KR" altLang="en-US" sz="1050" dirty="0" err="1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골든버그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박사 </a:t>
            </a:r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-</a:t>
            </a:r>
            <a:endParaRPr lang="ko-KR" altLang="en-US" sz="105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560E1-E0CF-FEE4-DB22-0DCC3B195419}"/>
              </a:ext>
            </a:extLst>
          </p:cNvPr>
          <p:cNvSpPr txBox="1"/>
          <p:nvPr/>
        </p:nvSpPr>
        <p:spPr>
          <a:xfrm>
            <a:off x="6417466" y="1919753"/>
            <a:ext cx="2305051" cy="3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pPr algn="r"/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커플 </a:t>
            </a:r>
            <a:r>
              <a:rPr lang="en-US" altLang="ko-KR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758</a:t>
            </a:r>
            <a:r>
              <a:rPr lang="ko-KR" altLang="en-US" sz="105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쌍 대상 설문조사</a:t>
            </a:r>
          </a:p>
        </p:txBody>
      </p:sp>
      <p:graphicFrame>
        <p:nvGraphicFramePr>
          <p:cNvPr id="19" name="차트 18">
            <a:extLst>
              <a:ext uri="{FF2B5EF4-FFF2-40B4-BE49-F238E27FC236}">
                <a16:creationId xmlns:a16="http://schemas.microsoft.com/office/drawing/2014/main" id="{DCB41DD7-F087-6D18-5443-8403C710F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535638"/>
              </p:ext>
            </p:extLst>
          </p:nvPr>
        </p:nvGraphicFramePr>
        <p:xfrm>
          <a:off x="7081026" y="4552488"/>
          <a:ext cx="2305051" cy="160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F58F2D2-7996-489E-894C-711104B2FF0B}"/>
              </a:ext>
            </a:extLst>
          </p:cNvPr>
          <p:cNvSpPr txBox="1"/>
          <p:nvPr/>
        </p:nvSpPr>
        <p:spPr>
          <a:xfrm>
            <a:off x="5404605" y="3991255"/>
            <a:ext cx="3853518" cy="6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고속도로" panose="02020600000000000000" pitchFamily="18" charset="-127"/>
                <a:ea typeface="a고속도로" panose="02020600000000000000" pitchFamily="18" charset="-127"/>
                <a:cs typeface="KoPubWorld돋움체 Medium" panose="00000600000000000000" pitchFamily="2" charset="-127"/>
              </a:defRPr>
            </a:lvl1pPr>
          </a:lstStyle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연인이 </a:t>
            </a:r>
            <a:r>
              <a:rPr lang="ko-KR" altLang="en-US" sz="12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기후위기에 대한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서로의 관점을 얼마나 이해하고 있으며 </a:t>
            </a:r>
            <a:endParaRPr lang="en-US" altLang="ko-KR" dirty="0" smtClean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ko-KR" altLang="en-US" dirty="0" smtClean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두 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사람의 인식이 얼마나 일치하는지 조사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9AE768-7C83-E5A0-3625-3BBA3DC8715B}"/>
              </a:ext>
            </a:extLst>
          </p:cNvPr>
          <p:cNvSpPr txBox="1"/>
          <p:nvPr/>
        </p:nvSpPr>
        <p:spPr>
          <a:xfrm>
            <a:off x="8367291" y="4717551"/>
            <a:ext cx="92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행동 일치</a:t>
            </a:r>
            <a:endParaRPr lang="en-US" altLang="ko-KR" sz="1600" dirty="0">
              <a:solidFill>
                <a:srgbClr val="FDAF4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r>
              <a:rPr lang="en-US" altLang="ko-KR" sz="1600" dirty="0">
                <a:solidFill>
                  <a:srgbClr val="FDAF4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31%</a:t>
            </a:r>
          </a:p>
        </p:txBody>
      </p:sp>
    </p:spTree>
    <p:extLst>
      <p:ext uri="{BB962C8B-B14F-4D97-AF65-F5344CB8AC3E}">
        <p14:creationId xmlns:p14="http://schemas.microsoft.com/office/powerpoint/2010/main" val="1341879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92AECFAE-3B9F-11AE-3A99-413FA8BBAAF2}"/>
              </a:ext>
            </a:extLst>
          </p:cNvPr>
          <p:cNvSpPr/>
          <p:nvPr/>
        </p:nvSpPr>
        <p:spPr>
          <a:xfrm>
            <a:off x="565149" y="664824"/>
            <a:ext cx="556857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 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기후변화를 막을 유일한 방법 </a:t>
            </a:r>
            <a:r>
              <a:rPr lang="en-US" altLang="ko-KR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: </a:t>
            </a:r>
            <a:r>
              <a:rPr lang="ko-KR" altLang="en-US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우리 서로의 관심과 소통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242FC8D-5AE5-A252-9A5D-8E9A66FA4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162776" y="3512790"/>
            <a:ext cx="5580447" cy="303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921DD-C0AF-595C-7584-99DD19FF21ED}"/>
              </a:ext>
            </a:extLst>
          </p:cNvPr>
          <p:cNvSpPr txBox="1"/>
          <p:nvPr/>
        </p:nvSpPr>
        <p:spPr>
          <a:xfrm>
            <a:off x="1096577" y="1043136"/>
            <a:ext cx="7866448" cy="123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 모두 같이 기후위기의 심각성을 인식하고 소통하며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, </a:t>
            </a: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나 스스로 적극적인 행동을 실천할 때 </a:t>
            </a:r>
            <a:endParaRPr lang="en-US" altLang="ko-KR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기후변화는 역사책에 나오는 역사적 사실로만 남게 될 것입니다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B29D1C-2C1A-60C9-A644-9D9CAF611BA3}"/>
              </a:ext>
            </a:extLst>
          </p:cNvPr>
          <p:cNvSpPr txBox="1"/>
          <p:nvPr/>
        </p:nvSpPr>
        <p:spPr>
          <a:xfrm>
            <a:off x="974726" y="3081903"/>
            <a:ext cx="83153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우리의 미래와 미래세대 더 나아가 지구를 위해 </a:t>
            </a:r>
            <a:endParaRPr lang="en-US" altLang="ko-KR" sz="18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다 함께 </a:t>
            </a:r>
            <a:r>
              <a:rPr lang="ko-KR" altLang="en-US" sz="3200" dirty="0">
                <a:solidFill>
                  <a:srgbClr val="FFC00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탄소배출 줄이기</a:t>
            </a:r>
            <a:r>
              <a:rPr lang="ko-KR" altLang="en-US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에 동참하시는 것은 어떨까요</a:t>
            </a:r>
            <a:r>
              <a:rPr lang="en-US" altLang="ko-KR" sz="2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? </a:t>
            </a:r>
            <a:endParaRPr lang="ko-KR" altLang="en-US" sz="2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638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1D6F0D-8475-FD19-9742-6ABD4448661A}"/>
              </a:ext>
            </a:extLst>
          </p:cNvPr>
          <p:cNvSpPr txBox="1"/>
          <p:nvPr/>
        </p:nvSpPr>
        <p:spPr>
          <a:xfrm>
            <a:off x="795338" y="2967335"/>
            <a:ext cx="831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5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감사합니다</a:t>
            </a:r>
            <a:r>
              <a:rPr lang="en-US" altLang="ko-KR" sz="5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rPr>
              <a:t>.</a:t>
            </a:r>
            <a:endParaRPr lang="ko-KR" altLang="en-US" sz="66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  <a:cs typeface="KoPubWorld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48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008157E-35F1-5A88-439F-1D3472EB3F48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강원도의 변화</a:t>
            </a:r>
            <a:r>
              <a:rPr lang="en-US" altLang="ko-KR" sz="18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4E7B782-C780-3911-7EB3-AC6F26CB4D79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10" name="사각형: 둥근 모서리 9">
            <a:hlinkClick r:id="rId2"/>
            <a:extLst>
              <a:ext uri="{FF2B5EF4-FFF2-40B4-BE49-F238E27FC236}">
                <a16:creationId xmlns:a16="http://schemas.microsoft.com/office/drawing/2014/main" id="{150DE27F-BB40-2FDE-1413-AE6AA76C851C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1347D32-9354-5D03-84C6-86F7CCBD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12" name="모서리가 둥근 직사각형 61">
            <a:extLst>
              <a:ext uri="{FF2B5EF4-FFF2-40B4-BE49-F238E27FC236}">
                <a16:creationId xmlns:a16="http://schemas.microsoft.com/office/drawing/2014/main" id="{44C86DDD-0138-C373-CEE2-56517014C049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목격자 영상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강원도의 변화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472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81F5DA-1232-AE21-974F-3202A83FC8C6}"/>
              </a:ext>
            </a:extLst>
          </p:cNvPr>
          <p:cNvSpPr txBox="1"/>
          <p:nvPr/>
        </p:nvSpPr>
        <p:spPr>
          <a:xfrm>
            <a:off x="4262778" y="2430395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인위적</a:t>
            </a:r>
            <a:r>
              <a:rPr lang="en-US" altLang="ko-KR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요인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153B2-3A85-241F-EA0B-53E835D0AD4E}"/>
              </a:ext>
            </a:extLst>
          </p:cNvPr>
          <p:cNvSpPr txBox="1"/>
          <p:nvPr/>
        </p:nvSpPr>
        <p:spPr>
          <a:xfrm>
            <a:off x="3851524" y="3765692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인위적</a:t>
            </a:r>
            <a:r>
              <a:rPr lang="en-US" altLang="ko-KR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자연적 요인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8BAAD5-32DB-E4F4-8267-A8D2C596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2841" y="2034285"/>
            <a:ext cx="642942" cy="5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6DD1EE-5EC7-CD11-F711-6BD7D1AB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5512230" y="3950923"/>
            <a:ext cx="642942" cy="5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5FB28736-663F-3445-232A-2BB5152BC504}"/>
              </a:ext>
            </a:extLst>
          </p:cNvPr>
          <p:cNvGrpSpPr/>
          <p:nvPr/>
        </p:nvGrpSpPr>
        <p:grpSpPr>
          <a:xfrm>
            <a:off x="722885" y="3982835"/>
            <a:ext cx="3067924" cy="927076"/>
            <a:chOff x="2560618" y="6161964"/>
            <a:chExt cx="3067924" cy="927076"/>
          </a:xfrm>
        </p:grpSpPr>
        <p:grpSp>
          <p:nvGrpSpPr>
            <p:cNvPr id="10" name="그룹 39">
              <a:extLst>
                <a:ext uri="{FF2B5EF4-FFF2-40B4-BE49-F238E27FC236}">
                  <a16:creationId xmlns:a16="http://schemas.microsoft.com/office/drawing/2014/main" id="{AFB32F3F-24FE-5468-AFF4-5D132742851A}"/>
                </a:ext>
              </a:extLst>
            </p:cNvPr>
            <p:cNvGrpSpPr/>
            <p:nvPr/>
          </p:nvGrpSpPr>
          <p:grpSpPr>
            <a:xfrm>
              <a:off x="2955956" y="6255408"/>
              <a:ext cx="2672586" cy="833632"/>
              <a:chOff x="3241708" y="5999164"/>
              <a:chExt cx="2672586" cy="833632"/>
            </a:xfrm>
          </p:grpSpPr>
          <p:sp>
            <p:nvSpPr>
              <p:cNvPr id="12" name="모서리가 둥근 직사각형 60">
                <a:extLst>
                  <a:ext uri="{FF2B5EF4-FFF2-40B4-BE49-F238E27FC236}">
                    <a16:creationId xmlns:a16="http://schemas.microsoft.com/office/drawing/2014/main" id="{D9C94D0C-06F4-2663-0369-C8842CD1D62A}"/>
                  </a:ext>
                </a:extLst>
              </p:cNvPr>
              <p:cNvSpPr/>
              <p:nvPr/>
            </p:nvSpPr>
            <p:spPr>
              <a:xfrm>
                <a:off x="3241708" y="5999164"/>
                <a:ext cx="2672586" cy="833632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106710CD-7F94-ED74-C066-46BBA8EC3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2248" y="6103106"/>
                <a:ext cx="2496421" cy="677108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시시각각으로 변하는 날씨 현상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땅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바다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하늘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등에 나타나는</a:t>
                </a:r>
                <a:endParaRPr lang="en-US" altLang="ko-KR" sz="1200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비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눈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구름 등의 상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태</a:t>
                </a:r>
              </a:p>
            </p:txBody>
          </p:sp>
        </p:grpSp>
        <p:pic>
          <p:nvPicPr>
            <p:cNvPr id="11" name="그림 10" descr="구름아이콘.gif">
              <a:extLst>
                <a:ext uri="{FF2B5EF4-FFF2-40B4-BE49-F238E27FC236}">
                  <a16:creationId xmlns:a16="http://schemas.microsoft.com/office/drawing/2014/main" id="{E29D638B-2B6E-C71B-DA6F-BDDA2ACED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4C00AA9-9258-68E0-324E-4BBC9A735F00}"/>
              </a:ext>
            </a:extLst>
          </p:cNvPr>
          <p:cNvGrpSpPr/>
          <p:nvPr/>
        </p:nvGrpSpPr>
        <p:grpSpPr>
          <a:xfrm>
            <a:off x="6872738" y="3982835"/>
            <a:ext cx="2520299" cy="927076"/>
            <a:chOff x="2560618" y="6161964"/>
            <a:chExt cx="2520299" cy="927076"/>
          </a:xfrm>
        </p:grpSpPr>
        <p:grpSp>
          <p:nvGrpSpPr>
            <p:cNvPr id="15" name="그룹 39">
              <a:extLst>
                <a:ext uri="{FF2B5EF4-FFF2-40B4-BE49-F238E27FC236}">
                  <a16:creationId xmlns:a16="http://schemas.microsoft.com/office/drawing/2014/main" id="{C122AB55-1EBF-767B-5A7F-1FF114D4AA87}"/>
                </a:ext>
              </a:extLst>
            </p:cNvPr>
            <p:cNvGrpSpPr/>
            <p:nvPr/>
          </p:nvGrpSpPr>
          <p:grpSpPr>
            <a:xfrm>
              <a:off x="2955956" y="6255408"/>
              <a:ext cx="2124961" cy="833632"/>
              <a:chOff x="3241708" y="5999164"/>
              <a:chExt cx="2124961" cy="833632"/>
            </a:xfrm>
          </p:grpSpPr>
          <p:sp>
            <p:nvSpPr>
              <p:cNvPr id="17" name="모서리가 둥근 직사각형 65">
                <a:extLst>
                  <a:ext uri="{FF2B5EF4-FFF2-40B4-BE49-F238E27FC236}">
                    <a16:creationId xmlns:a16="http://schemas.microsoft.com/office/drawing/2014/main" id="{3958EF59-7A10-A41A-7FBC-E4B6353D517C}"/>
                  </a:ext>
                </a:extLst>
              </p:cNvPr>
              <p:cNvSpPr/>
              <p:nvPr/>
            </p:nvSpPr>
            <p:spPr>
              <a:xfrm>
                <a:off x="3241708" y="5999164"/>
                <a:ext cx="2124961" cy="833632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8FE160BA-3CCA-E1F9-F2A8-75058C149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823" y="6075082"/>
                <a:ext cx="1905813" cy="738664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날씨의 종합적이고 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평균적인 특성과 그 변동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  <a:p>
                <a:pPr algn="ctr"/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(WMO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기준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: 30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년 평균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KoPubWorld돋움체 Medium" panose="00000600000000000000" pitchFamily="2" charset="-127"/>
                  </a:rPr>
                  <a:t>)</a:t>
                </a:r>
                <a:endParaRPr lang="ko-KR" altLang="en-US" sz="1200" dirty="0">
                  <a:solidFill>
                    <a:schemeClr val="accent5">
                      <a:lumMod val="75000"/>
                    </a:schemeClr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endParaRPr>
              </a:p>
            </p:txBody>
          </p:sp>
        </p:grpSp>
        <p:pic>
          <p:nvPicPr>
            <p:cNvPr id="16" name="그림 15" descr="구름아이콘.gif">
              <a:extLst>
                <a:ext uri="{FF2B5EF4-FFF2-40B4-BE49-F238E27FC236}">
                  <a16:creationId xmlns:a16="http://schemas.microsoft.com/office/drawing/2014/main" id="{76F2DF95-9BDB-002C-0816-E19E227E3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06A134B-C417-7705-6C36-44A332D77289}"/>
              </a:ext>
            </a:extLst>
          </p:cNvPr>
          <p:cNvGrpSpPr/>
          <p:nvPr/>
        </p:nvGrpSpPr>
        <p:grpSpPr>
          <a:xfrm>
            <a:off x="3562236" y="2720039"/>
            <a:ext cx="3780978" cy="910453"/>
            <a:chOff x="3306123" y="3268950"/>
            <a:chExt cx="3780978" cy="910453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B30BBFE-FF7E-96E3-D4FC-4A7B883DF182}"/>
                </a:ext>
              </a:extLst>
            </p:cNvPr>
            <p:cNvGrpSpPr/>
            <p:nvPr/>
          </p:nvGrpSpPr>
          <p:grpSpPr>
            <a:xfrm>
              <a:off x="3306123" y="3268950"/>
              <a:ext cx="3764697" cy="910453"/>
              <a:chOff x="3306123" y="3268950"/>
              <a:chExt cx="3764697" cy="910453"/>
            </a:xfrm>
          </p:grpSpPr>
          <p:pic>
            <p:nvPicPr>
              <p:cNvPr id="22" name="Picture 6">
                <a:extLst>
                  <a:ext uri="{FF2B5EF4-FFF2-40B4-BE49-F238E27FC236}">
                    <a16:creationId xmlns:a16="http://schemas.microsoft.com/office/drawing/2014/main" id="{FC7124CB-1BE4-3905-E5A4-8F736D2AD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448433" y="3268950"/>
                <a:ext cx="2622387" cy="910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6922E309-B40F-BCD1-8F34-403109802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r="19765"/>
              <a:stretch/>
            </p:blipFill>
            <p:spPr bwMode="auto">
              <a:xfrm>
                <a:off x="3306123" y="3268950"/>
                <a:ext cx="2104077" cy="910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6DCDBEA-DFE7-26D9-5E7E-246F827EE82D}"/>
                </a:ext>
              </a:extLst>
            </p:cNvPr>
            <p:cNvSpPr/>
            <p:nvPr/>
          </p:nvSpPr>
          <p:spPr>
            <a:xfrm>
              <a:off x="3381375" y="3658476"/>
              <a:ext cx="3705726" cy="248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B69CDD06-19B2-E44D-58B7-1D194232F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54" y="1307220"/>
            <a:ext cx="1158590" cy="717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4B66CC-FF79-40E5-C8DD-FF838DFEB930}"/>
              </a:ext>
            </a:extLst>
          </p:cNvPr>
          <p:cNvSpPr txBox="1"/>
          <p:nvPr/>
        </p:nvSpPr>
        <p:spPr>
          <a:xfrm>
            <a:off x="6351453" y="1504822"/>
            <a:ext cx="15905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endParaRPr lang="en-US" altLang="ko-KR" sz="1200" b="1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100" b="1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 Change</a:t>
            </a:r>
            <a:endParaRPr lang="ko-KR" altLang="en-US" sz="1100" b="1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D488451-686D-607E-7CBE-DF2FC49799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2" y="4612494"/>
            <a:ext cx="1158590" cy="7175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1A162B-47DF-A642-85F8-7E4EC26E8243}"/>
              </a:ext>
            </a:extLst>
          </p:cNvPr>
          <p:cNvSpPr txBox="1"/>
          <p:nvPr/>
        </p:nvSpPr>
        <p:spPr>
          <a:xfrm>
            <a:off x="5359891" y="4810096"/>
            <a:ext cx="15905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</a:t>
            </a:r>
            <a:endParaRPr lang="en-US" altLang="ko-KR" sz="1200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100" dirty="0">
                <a:solidFill>
                  <a:srgbClr val="2E8280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 Change</a:t>
            </a:r>
            <a:endParaRPr lang="ko-KR" altLang="en-US" sz="1100" dirty="0">
              <a:solidFill>
                <a:srgbClr val="2E8280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E0030B2-3A92-153E-B627-47F82E28BF15}"/>
              </a:ext>
            </a:extLst>
          </p:cNvPr>
          <p:cNvGrpSpPr/>
          <p:nvPr/>
        </p:nvGrpSpPr>
        <p:grpSpPr>
          <a:xfrm>
            <a:off x="1414258" y="4976455"/>
            <a:ext cx="2992365" cy="1254533"/>
            <a:chOff x="2804549" y="5668437"/>
            <a:chExt cx="2992365" cy="1254534"/>
          </a:xfrm>
        </p:grpSpPr>
        <p:sp>
          <p:nvSpPr>
            <p:cNvPr id="29" name="slide4_shape13">
              <a:extLst>
                <a:ext uri="{FF2B5EF4-FFF2-40B4-BE49-F238E27FC236}">
                  <a16:creationId xmlns:a16="http://schemas.microsoft.com/office/drawing/2014/main" id="{7115F393-54A9-B5B9-6598-B1C7B5617D93}"/>
                </a:ext>
              </a:extLst>
            </p:cNvPr>
            <p:cNvSpPr/>
            <p:nvPr/>
          </p:nvSpPr>
          <p:spPr>
            <a:xfrm>
              <a:off x="2881677" y="5668437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매일매일의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날씨</a:t>
              </a:r>
              <a:endParaRPr sz="1200" dirty="0">
                <a:solidFill>
                  <a:srgbClr val="41787B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0" name="slide4_shape14">
              <a:extLst>
                <a:ext uri="{FF2B5EF4-FFF2-40B4-BE49-F238E27FC236}">
                  <a16:creationId xmlns:a16="http://schemas.microsoft.com/office/drawing/2014/main" id="{14308CAF-6201-0F1E-2CEC-6C25112CBEAC}"/>
                </a:ext>
              </a:extLst>
            </p:cNvPr>
            <p:cNvSpPr/>
            <p:nvPr/>
          </p:nvSpPr>
          <p:spPr>
            <a:xfrm rot="5400000">
              <a:off x="2790357" y="5770572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1" name="slide4_shape15">
              <a:extLst>
                <a:ext uri="{FF2B5EF4-FFF2-40B4-BE49-F238E27FC236}">
                  <a16:creationId xmlns:a16="http://schemas.microsoft.com/office/drawing/2014/main" id="{8BA7E62E-56EA-B255-A03C-97CCBBA5D695}"/>
                </a:ext>
              </a:extLst>
            </p:cNvPr>
            <p:cNvSpPr/>
            <p:nvPr/>
          </p:nvSpPr>
          <p:spPr>
            <a:xfrm>
              <a:off x="2881677" y="5982369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짧은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기간의 날씨 변화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2" name="slide4_shape16">
              <a:extLst>
                <a:ext uri="{FF2B5EF4-FFF2-40B4-BE49-F238E27FC236}">
                  <a16:creationId xmlns:a16="http://schemas.microsoft.com/office/drawing/2014/main" id="{DCDEA4FA-8A34-A812-D3A5-76F442C72F0F}"/>
                </a:ext>
              </a:extLst>
            </p:cNvPr>
            <p:cNvSpPr/>
            <p:nvPr/>
          </p:nvSpPr>
          <p:spPr>
            <a:xfrm rot="5400000">
              <a:off x="2790357" y="608450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3" name="slide4_shape17">
              <a:extLst>
                <a:ext uri="{FF2B5EF4-FFF2-40B4-BE49-F238E27FC236}">
                  <a16:creationId xmlns:a16="http://schemas.microsoft.com/office/drawing/2014/main" id="{7C2A4B9C-81E0-D6B7-8491-C5D82233B528}"/>
                </a:ext>
              </a:extLst>
            </p:cNvPr>
            <p:cNvSpPr/>
            <p:nvPr/>
          </p:nvSpPr>
          <p:spPr>
            <a:xfrm>
              <a:off x="2881677" y="6304789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바람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눈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비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구름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,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서리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4" name="slide4_shape18">
              <a:extLst>
                <a:ext uri="{FF2B5EF4-FFF2-40B4-BE49-F238E27FC236}">
                  <a16:creationId xmlns:a16="http://schemas.microsoft.com/office/drawing/2014/main" id="{B36E2D10-CA30-A40C-D22A-1C5F48BCEC75}"/>
                </a:ext>
              </a:extLst>
            </p:cNvPr>
            <p:cNvSpPr/>
            <p:nvPr/>
          </p:nvSpPr>
          <p:spPr>
            <a:xfrm rot="5400000">
              <a:off x="2790357" y="640692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5" name="slide4_shape19">
              <a:extLst>
                <a:ext uri="{FF2B5EF4-FFF2-40B4-BE49-F238E27FC236}">
                  <a16:creationId xmlns:a16="http://schemas.microsoft.com/office/drawing/2014/main" id="{C296594A-3065-2F93-D3C7-E93E1A8DA253}"/>
                </a:ext>
              </a:extLst>
            </p:cNvPr>
            <p:cNvSpPr/>
            <p:nvPr/>
          </p:nvSpPr>
          <p:spPr>
            <a:xfrm>
              <a:off x="2881677" y="6618721"/>
              <a:ext cx="2915237" cy="3042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여름철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40</a:t>
              </a:r>
              <a:r>
                <a:rPr lang="en-US" altLang="ko-KR" sz="1200" kern="0" spc="-169" dirty="0">
                  <a:ln>
                    <a:solidFill>
                      <a:srgbClr val="FFEAA7">
                        <a:alpha val="0"/>
                      </a:srgbClr>
                    </a:solidFill>
                  </a:ln>
                  <a:latin typeface="학교안심 우주 R" panose="02000503000000000000" pitchFamily="2" charset="-127"/>
                  <a:ea typeface="학교안심 우주 R" panose="02000503000000000000" pitchFamily="2" charset="-127"/>
                </a:rPr>
                <a:t>         </a:t>
              </a:r>
              <a:r>
                <a:rPr lang="ko-KR" altLang="en-US" sz="1200" dirty="0">
                  <a:solidFill>
                    <a:srgbClr val="000000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폭염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6" name="slide4_shape20">
              <a:extLst>
                <a:ext uri="{FF2B5EF4-FFF2-40B4-BE49-F238E27FC236}">
                  <a16:creationId xmlns:a16="http://schemas.microsoft.com/office/drawing/2014/main" id="{21F97853-4EBF-19A5-F284-5843886849B1}"/>
                </a:ext>
              </a:extLst>
            </p:cNvPr>
            <p:cNvSpPr/>
            <p:nvPr/>
          </p:nvSpPr>
          <p:spPr>
            <a:xfrm rot="5400000">
              <a:off x="2790357" y="6720856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6C56DB5-78AC-D468-989D-5DBAC452F5D5}"/>
              </a:ext>
            </a:extLst>
          </p:cNvPr>
          <p:cNvGrpSpPr/>
          <p:nvPr/>
        </p:nvGrpSpPr>
        <p:grpSpPr>
          <a:xfrm>
            <a:off x="7146551" y="5024109"/>
            <a:ext cx="2568950" cy="1254982"/>
            <a:chOff x="6652775" y="5315898"/>
            <a:chExt cx="2992365" cy="1254983"/>
          </a:xfrm>
        </p:grpSpPr>
        <p:sp>
          <p:nvSpPr>
            <p:cNvPr id="38" name="slide4_shape22">
              <a:extLst>
                <a:ext uri="{FF2B5EF4-FFF2-40B4-BE49-F238E27FC236}">
                  <a16:creationId xmlns:a16="http://schemas.microsoft.com/office/drawing/2014/main" id="{B1A906E1-AB9F-183F-06B8-457684964B42}"/>
                </a:ext>
              </a:extLst>
            </p:cNvPr>
            <p:cNvSpPr/>
            <p:nvPr/>
          </p:nvSpPr>
          <p:spPr>
            <a:xfrm>
              <a:off x="6729903" y="5315898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en-US" altLang="ko-KR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30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이상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특정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지역의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날씨의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평균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39" name="slide4_shape23">
              <a:extLst>
                <a:ext uri="{FF2B5EF4-FFF2-40B4-BE49-F238E27FC236}">
                  <a16:creationId xmlns:a16="http://schemas.microsoft.com/office/drawing/2014/main" id="{FF0F2E75-3D45-FCFA-93A2-B3BD2E4CF3D7}"/>
                </a:ext>
              </a:extLst>
            </p:cNvPr>
            <p:cNvSpPr/>
            <p:nvPr/>
          </p:nvSpPr>
          <p:spPr>
            <a:xfrm rot="5400000">
              <a:off x="6638583" y="5418033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0" name="slide4_shape24">
              <a:extLst>
                <a:ext uri="{FF2B5EF4-FFF2-40B4-BE49-F238E27FC236}">
                  <a16:creationId xmlns:a16="http://schemas.microsoft.com/office/drawing/2014/main" id="{8F766B0E-152F-4C9A-D522-7A99160CB948}"/>
                </a:ext>
              </a:extLst>
            </p:cNvPr>
            <p:cNvSpPr/>
            <p:nvPr/>
          </p:nvSpPr>
          <p:spPr>
            <a:xfrm>
              <a:off x="6729903" y="5629830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겨울이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짧아짐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1" name="slide4_shape25">
              <a:extLst>
                <a:ext uri="{FF2B5EF4-FFF2-40B4-BE49-F238E27FC236}">
                  <a16:creationId xmlns:a16="http://schemas.microsoft.com/office/drawing/2014/main" id="{AEC2D5BB-3171-82F2-27AA-85C246E7AEA1}"/>
                </a:ext>
              </a:extLst>
            </p:cNvPr>
            <p:cNvSpPr/>
            <p:nvPr/>
          </p:nvSpPr>
          <p:spPr>
            <a:xfrm rot="5400000">
              <a:off x="6638583" y="573196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2" name="slide4_shape26">
              <a:extLst>
                <a:ext uri="{FF2B5EF4-FFF2-40B4-BE49-F238E27FC236}">
                  <a16:creationId xmlns:a16="http://schemas.microsoft.com/office/drawing/2014/main" id="{AC49537B-A4AF-18D0-C9E9-99DEDB1247E9}"/>
                </a:ext>
              </a:extLst>
            </p:cNvPr>
            <p:cNvSpPr/>
            <p:nvPr/>
          </p:nvSpPr>
          <p:spPr>
            <a:xfrm>
              <a:off x="6729903" y="5952250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봄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꽃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피는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시기</a:t>
              </a:r>
              <a:r>
                <a:rPr lang="en-US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변화</a:t>
              </a:r>
              <a:endParaRPr sz="1200" dirty="0"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3" name="slide4_shape27">
              <a:extLst>
                <a:ext uri="{FF2B5EF4-FFF2-40B4-BE49-F238E27FC236}">
                  <a16:creationId xmlns:a16="http://schemas.microsoft.com/office/drawing/2014/main" id="{4255E4D4-D7FB-E42E-8B92-9913E49BB397}"/>
                </a:ext>
              </a:extLst>
            </p:cNvPr>
            <p:cNvSpPr/>
            <p:nvPr/>
          </p:nvSpPr>
          <p:spPr>
            <a:xfrm rot="5400000">
              <a:off x="6638583" y="605438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4" name="slide4_shape28">
              <a:extLst>
                <a:ext uri="{FF2B5EF4-FFF2-40B4-BE49-F238E27FC236}">
                  <a16:creationId xmlns:a16="http://schemas.microsoft.com/office/drawing/2014/main" id="{88AD4D2C-6DA0-A66A-2533-3F5CF68EC81D}"/>
                </a:ext>
              </a:extLst>
            </p:cNvPr>
            <p:cNvSpPr/>
            <p:nvPr/>
          </p:nvSpPr>
          <p:spPr>
            <a:xfrm>
              <a:off x="6729903" y="6266182"/>
              <a:ext cx="2915237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4" indent="-180974">
                <a:lnSpc>
                  <a:spcPct val="120000"/>
                </a:lnSpc>
              </a:pPr>
              <a:r>
                <a:rPr lang="en-US" altLang="ko-KR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30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또는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en-US" altLang="ko-KR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100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간의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평균온도</a:t>
              </a:r>
              <a:r>
                <a:rPr lang="en-US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 </a:t>
              </a:r>
              <a:r>
                <a:rPr lang="ko-KR" altLang="en-US" sz="1200" dirty="0">
                  <a:solidFill>
                    <a:srgbClr val="41787B"/>
                  </a:solidFill>
                  <a:latin typeface="기상청 달콤기후체" panose="03050601020101020101" pitchFamily="66" charset="-127"/>
                  <a:ea typeface="기상청 달콤기후체" panose="03050601020101020101" pitchFamily="66" charset="-127"/>
                  <a:cs typeface="KoPubWorld돋움체 Medium" panose="00000600000000000000" pitchFamily="2" charset="-127"/>
                </a:rPr>
                <a:t>변화</a:t>
              </a:r>
              <a:endParaRPr sz="1200" dirty="0">
                <a:solidFill>
                  <a:srgbClr val="41787B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45" name="slide4_shape29">
              <a:extLst>
                <a:ext uri="{FF2B5EF4-FFF2-40B4-BE49-F238E27FC236}">
                  <a16:creationId xmlns:a16="http://schemas.microsoft.com/office/drawing/2014/main" id="{106134C4-EE91-C263-7CDD-0DCE10DE9E0E}"/>
                </a:ext>
              </a:extLst>
            </p:cNvPr>
            <p:cNvSpPr/>
            <p:nvPr/>
          </p:nvSpPr>
          <p:spPr>
            <a:xfrm rot="5400000">
              <a:off x="6638583" y="6368317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 dirty="0">
                <a:solidFill>
                  <a:schemeClr val="tx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ED62E3E-D510-558F-22F8-04FDDC1478F3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?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B9E7FE63-39EC-2240-2837-074A78FAC1E1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53B9B87A-CE21-601C-E8A7-A8B62FDC6C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69" y="6014435"/>
            <a:ext cx="136971" cy="142562"/>
          </a:xfrm>
          <a:prstGeom prst="rect">
            <a:avLst/>
          </a:prstGeom>
        </p:spPr>
      </p:pic>
      <p:sp>
        <p:nvSpPr>
          <p:cNvPr id="50" name="타원 49">
            <a:extLst>
              <a:ext uri="{FF2B5EF4-FFF2-40B4-BE49-F238E27FC236}">
                <a16:creationId xmlns:a16="http://schemas.microsoft.com/office/drawing/2014/main" id="{ECDA45EB-DB30-AAFB-DF9D-E57DC7DB1663}"/>
              </a:ext>
            </a:extLst>
          </p:cNvPr>
          <p:cNvSpPr/>
          <p:nvPr/>
        </p:nvSpPr>
        <p:spPr>
          <a:xfrm>
            <a:off x="2135226" y="2450824"/>
            <a:ext cx="1440000" cy="1440000"/>
          </a:xfrm>
          <a:prstGeom prst="ellipse">
            <a:avLst/>
          </a:prstGeom>
          <a:solidFill>
            <a:srgbClr val="00B8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기상</a:t>
            </a:r>
            <a:endParaRPr lang="en-US" altLang="ko-KR" sz="200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Weather</a:t>
            </a:r>
            <a:endParaRPr lang="ko-KR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ED46D59E-F3DF-862B-8C26-7923027A948A}"/>
              </a:ext>
            </a:extLst>
          </p:cNvPr>
          <p:cNvSpPr/>
          <p:nvPr/>
        </p:nvSpPr>
        <p:spPr>
          <a:xfrm>
            <a:off x="7321722" y="2444747"/>
            <a:ext cx="1440000" cy="1440000"/>
          </a:xfrm>
          <a:prstGeom prst="ellipse">
            <a:avLst/>
          </a:prstGeom>
          <a:solidFill>
            <a:srgbClr val="00B8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</a:t>
            </a:r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/>
            </a:r>
            <a:b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en-US" altLang="ko-KR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Climate</a:t>
            </a:r>
            <a:endParaRPr lang="ko-KR" altLang="en-US" sz="1350" dirty="0">
              <a:solidFill>
                <a:schemeClr val="tx1">
                  <a:lumMod val="65000"/>
                  <a:lumOff val="3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658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기후변화의 영향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pic>
        <p:nvPicPr>
          <p:cNvPr id="5" name="Picture 3" descr="map_copy_1">
            <a:extLst>
              <a:ext uri="{FF2B5EF4-FFF2-40B4-BE49-F238E27FC236}">
                <a16:creationId xmlns:a16="http://schemas.microsoft.com/office/drawing/2014/main" id="{FB3106EE-487C-CF97-91AA-164523F7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84263" y="1441973"/>
            <a:ext cx="3863340" cy="3344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84C0E6F-C593-C710-2836-2C6A42C1851A}"/>
              </a:ext>
            </a:extLst>
          </p:cNvPr>
          <p:cNvGrpSpPr/>
          <p:nvPr/>
        </p:nvGrpSpPr>
        <p:grpSpPr>
          <a:xfrm>
            <a:off x="6001520" y="4237595"/>
            <a:ext cx="754572" cy="590931"/>
            <a:chOff x="5867400" y="4465931"/>
            <a:chExt cx="754572" cy="59093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77B6B51B-435F-F245-4ECA-576B0DAE29D0}"/>
                </a:ext>
              </a:extLst>
            </p:cNvPr>
            <p:cNvSpPr/>
            <p:nvPr/>
          </p:nvSpPr>
          <p:spPr>
            <a:xfrm>
              <a:off x="5867400" y="4495800"/>
              <a:ext cx="510727" cy="517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기상청 달콤기후체" panose="03050601020101020101" pitchFamily="66" charset="-127"/>
                <a:ea typeface="기상청 달콤기후체" panose="03050601020101020101" pitchFamily="66" charset="-127"/>
              </a:endParaRPr>
            </a:p>
          </p:txBody>
        </p:sp>
        <p:grpSp>
          <p:nvGrpSpPr>
            <p:cNvPr id="8" name="그룹 13">
              <a:extLst>
                <a:ext uri="{FF2B5EF4-FFF2-40B4-BE49-F238E27FC236}">
                  <a16:creationId xmlns:a16="http://schemas.microsoft.com/office/drawing/2014/main" id="{7CAB8111-69A4-CEF6-02C0-DFDC15ECC5EF}"/>
                </a:ext>
              </a:extLst>
            </p:cNvPr>
            <p:cNvGrpSpPr/>
            <p:nvPr/>
          </p:nvGrpSpPr>
          <p:grpSpPr>
            <a:xfrm>
              <a:off x="5933802" y="4465931"/>
              <a:ext cx="688170" cy="590930"/>
              <a:chOff x="5514177" y="4459581"/>
              <a:chExt cx="688170" cy="590930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42E5A232-257D-4E54-4A5D-B1195FB55BA9}"/>
                  </a:ext>
                </a:extLst>
              </p:cNvPr>
              <p:cNvSpPr/>
              <p:nvPr/>
            </p:nvSpPr>
            <p:spPr>
              <a:xfrm>
                <a:off x="5514177" y="4537788"/>
                <a:ext cx="109550" cy="1095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1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965C3390-1521-CD63-DB92-766F4CF193AD}"/>
                  </a:ext>
                </a:extLst>
              </p:cNvPr>
              <p:cNvSpPr/>
              <p:nvPr/>
            </p:nvSpPr>
            <p:spPr>
              <a:xfrm>
                <a:off x="5514177" y="4696538"/>
                <a:ext cx="109550" cy="1095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31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9D0555FB-3886-E8D4-A8EC-C43E009114DF}"/>
                  </a:ext>
                </a:extLst>
              </p:cNvPr>
              <p:cNvSpPr/>
              <p:nvPr/>
            </p:nvSpPr>
            <p:spPr>
              <a:xfrm>
                <a:off x="5514177" y="4855288"/>
                <a:ext cx="109550" cy="109550"/>
              </a:xfrm>
              <a:prstGeom prst="rect">
                <a:avLst/>
              </a:prstGeom>
              <a:solidFill>
                <a:srgbClr val="FF4F3B"/>
              </a:solid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기상청 달콤기후체" panose="03050601020101020101" pitchFamily="66" charset="-127"/>
                  <a:ea typeface="기상청 달콤기후체" panose="03050601020101020101" pitchFamily="66" charset="-127"/>
                </a:endParaRPr>
              </a:p>
            </p:txBody>
          </p:sp>
          <p:sp>
            <p:nvSpPr>
              <p:cNvPr id="12" name="Text Box 39">
                <a:extLst>
                  <a:ext uri="{FF2B5EF4-FFF2-40B4-BE49-F238E27FC236}">
                    <a16:creationId xmlns:a16="http://schemas.microsoft.com/office/drawing/2014/main" id="{11D132AC-9CBB-3856-7C8F-42BAC75C5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9512" y="4459581"/>
                <a:ext cx="612835" cy="590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식생</a:t>
                </a:r>
              </a:p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해양</a:t>
                </a:r>
              </a:p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900" dirty="0">
                    <a:solidFill>
                      <a:srgbClr val="000000"/>
                    </a:solidFill>
                    <a:latin typeface="기상청 달콤기후체" panose="03050601020101020101" pitchFamily="66" charset="-127"/>
                    <a:ea typeface="기상청 달콤기후체" panose="03050601020101020101" pitchFamily="66" charset="-127"/>
                    <a:cs typeface="Asia디나루"/>
                  </a:rPr>
                  <a:t>동물</a:t>
                </a:r>
              </a:p>
            </p:txBody>
          </p:sp>
        </p:grpSp>
      </p:grp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1A87648C-B162-7B61-DEB6-1B2EBDA3A86E}"/>
              </a:ext>
            </a:extLst>
          </p:cNvPr>
          <p:cNvCxnSpPr>
            <a:stCxn id="27" idx="3"/>
          </p:cNvCxnSpPr>
          <p:nvPr/>
        </p:nvCxnSpPr>
        <p:spPr>
          <a:xfrm flipV="1">
            <a:off x="3260273" y="1681048"/>
            <a:ext cx="600388" cy="568016"/>
          </a:xfrm>
          <a:prstGeom prst="straightConnector1">
            <a:avLst/>
          </a:prstGeom>
          <a:ln w="9525"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FE546E0E-77AC-656F-EAD6-00C0017383C4}"/>
              </a:ext>
            </a:extLst>
          </p:cNvPr>
          <p:cNvCxnSpPr>
            <a:stCxn id="30" idx="3"/>
          </p:cNvCxnSpPr>
          <p:nvPr/>
        </p:nvCxnSpPr>
        <p:spPr>
          <a:xfrm>
            <a:off x="3260275" y="4151780"/>
            <a:ext cx="1428935" cy="277211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AB85E202-A30F-6BDB-FA27-207313FC91A2}"/>
              </a:ext>
            </a:extLst>
          </p:cNvPr>
          <p:cNvCxnSpPr/>
          <p:nvPr/>
        </p:nvCxnSpPr>
        <p:spPr>
          <a:xfrm>
            <a:off x="3264887" y="2802386"/>
            <a:ext cx="1670903" cy="2561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E587413-F25C-675A-B6FC-39F145C07AB1}"/>
              </a:ext>
            </a:extLst>
          </p:cNvPr>
          <p:cNvCxnSpPr>
            <a:stCxn id="29" idx="3"/>
          </p:cNvCxnSpPr>
          <p:nvPr/>
        </p:nvCxnSpPr>
        <p:spPr>
          <a:xfrm>
            <a:off x="3260275" y="3524155"/>
            <a:ext cx="884405" cy="277384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943F532A-BAE3-E960-0901-71D95CAEDED5}"/>
              </a:ext>
            </a:extLst>
          </p:cNvPr>
          <p:cNvCxnSpPr>
            <a:stCxn id="31" idx="1"/>
          </p:cNvCxnSpPr>
          <p:nvPr/>
        </p:nvCxnSpPr>
        <p:spPr>
          <a:xfrm flipH="1">
            <a:off x="6446092" y="2198172"/>
            <a:ext cx="917146" cy="372860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EEADDE1-4078-EAF0-DFF0-B9DB756AF213}"/>
              </a:ext>
            </a:extLst>
          </p:cNvPr>
          <p:cNvCxnSpPr/>
          <p:nvPr/>
        </p:nvCxnSpPr>
        <p:spPr>
          <a:xfrm rot="10800000">
            <a:off x="5688298" y="2935654"/>
            <a:ext cx="1655891" cy="101918"/>
          </a:xfrm>
          <a:prstGeom prst="straightConnector1">
            <a:avLst/>
          </a:prstGeom>
          <a:ln w="9525">
            <a:solidFill>
              <a:srgbClr val="00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D81AC48B-9584-2C67-7271-9D4CE5009491}"/>
              </a:ext>
            </a:extLst>
          </p:cNvPr>
          <p:cNvCxnSpPr/>
          <p:nvPr/>
        </p:nvCxnSpPr>
        <p:spPr>
          <a:xfrm flipH="1" flipV="1">
            <a:off x="6010109" y="3801540"/>
            <a:ext cx="1334078" cy="109405"/>
          </a:xfrm>
          <a:prstGeom prst="straightConnector1">
            <a:avLst/>
          </a:prstGeom>
          <a:ln w="9525">
            <a:solidFill>
              <a:srgbClr val="0033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6C7D7BB3-17EF-C39D-E241-0C32E2234086}"/>
              </a:ext>
            </a:extLst>
          </p:cNvPr>
          <p:cNvSpPr/>
          <p:nvPr/>
        </p:nvSpPr>
        <p:spPr>
          <a:xfrm>
            <a:off x="3694436" y="1585943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B5F01C1E-60C6-6818-70A3-46F29A4FB817}"/>
              </a:ext>
            </a:extLst>
          </p:cNvPr>
          <p:cNvSpPr/>
          <p:nvPr/>
        </p:nvSpPr>
        <p:spPr>
          <a:xfrm>
            <a:off x="6363896" y="2468846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D5DE47D0-88E5-D795-CC0A-790DF414EFE8}"/>
              </a:ext>
            </a:extLst>
          </p:cNvPr>
          <p:cNvSpPr/>
          <p:nvPr/>
        </p:nvSpPr>
        <p:spPr>
          <a:xfrm>
            <a:off x="5590524" y="2784198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2527AA2-0264-F04D-953A-C953C97DB852}"/>
              </a:ext>
            </a:extLst>
          </p:cNvPr>
          <p:cNvSpPr/>
          <p:nvPr/>
        </p:nvSpPr>
        <p:spPr>
          <a:xfrm>
            <a:off x="5963203" y="3660648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A3593CD2-1778-DB57-BF83-548284EE2060}"/>
              </a:ext>
            </a:extLst>
          </p:cNvPr>
          <p:cNvSpPr/>
          <p:nvPr/>
        </p:nvSpPr>
        <p:spPr>
          <a:xfrm>
            <a:off x="4535095" y="4314940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9A338F86-9144-11D8-E8D7-EFC1C3A5281F}"/>
              </a:ext>
            </a:extLst>
          </p:cNvPr>
          <p:cNvSpPr/>
          <p:nvPr/>
        </p:nvSpPr>
        <p:spPr>
          <a:xfrm>
            <a:off x="3980291" y="3691470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1010A93-1608-FA84-0CFE-236B72F54C8F}"/>
              </a:ext>
            </a:extLst>
          </p:cNvPr>
          <p:cNvSpPr/>
          <p:nvPr/>
        </p:nvSpPr>
        <p:spPr>
          <a:xfrm>
            <a:off x="4791949" y="2694876"/>
            <a:ext cx="246580" cy="246580"/>
          </a:xfrm>
          <a:prstGeom prst="ellipse">
            <a:avLst/>
          </a:prstGeom>
          <a:solidFill>
            <a:srgbClr val="000000">
              <a:alpha val="20000"/>
            </a:srgbClr>
          </a:solidFill>
          <a:ln>
            <a:solidFill>
              <a:srgbClr val="FF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27" name="모서리가 둥근 직사각형 51">
            <a:extLst>
              <a:ext uri="{FF2B5EF4-FFF2-40B4-BE49-F238E27FC236}">
                <a16:creationId xmlns:a16="http://schemas.microsoft.com/office/drawing/2014/main" id="{5D1C4536-FD82-2643-2D01-92FDF3DE7B6F}"/>
              </a:ext>
            </a:extLst>
          </p:cNvPr>
          <p:cNvSpPr/>
          <p:nvPr/>
        </p:nvSpPr>
        <p:spPr>
          <a:xfrm>
            <a:off x="993929" y="2030274"/>
            <a:ext cx="2266344" cy="437582"/>
          </a:xfrm>
          <a:prstGeom prst="roundRect">
            <a:avLst>
              <a:gd name="adj" fmla="val 18505"/>
            </a:avLst>
          </a:prstGeom>
          <a:solidFill>
            <a:srgbClr val="FF4F3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백령도 아열대 나비 출현</a:t>
            </a:r>
          </a:p>
        </p:txBody>
      </p:sp>
      <p:sp>
        <p:nvSpPr>
          <p:cNvPr id="28" name="모서리가 둥근 직사각형 53">
            <a:extLst>
              <a:ext uri="{FF2B5EF4-FFF2-40B4-BE49-F238E27FC236}">
                <a16:creationId xmlns:a16="http://schemas.microsoft.com/office/drawing/2014/main" id="{CE83E91D-A9E3-B875-518C-0E4ED387B158}"/>
              </a:ext>
            </a:extLst>
          </p:cNvPr>
          <p:cNvSpPr/>
          <p:nvPr/>
        </p:nvSpPr>
        <p:spPr>
          <a:xfrm>
            <a:off x="993929" y="2666901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대나무 서식지 북상</a:t>
            </a:r>
          </a:p>
        </p:txBody>
      </p:sp>
      <p:sp>
        <p:nvSpPr>
          <p:cNvPr id="29" name="모서리가 둥근 직사각형 55">
            <a:extLst>
              <a:ext uri="{FF2B5EF4-FFF2-40B4-BE49-F238E27FC236}">
                <a16:creationId xmlns:a16="http://schemas.microsoft.com/office/drawing/2014/main" id="{A795C579-3135-7FCC-58BF-133C1DE2684C}"/>
              </a:ext>
            </a:extLst>
          </p:cNvPr>
          <p:cNvSpPr/>
          <p:nvPr/>
        </p:nvSpPr>
        <p:spPr>
          <a:xfrm>
            <a:off x="993929" y="3305363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해수 온도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0.03    /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상승</a:t>
            </a:r>
          </a:p>
        </p:txBody>
      </p:sp>
      <p:sp>
        <p:nvSpPr>
          <p:cNvPr id="30" name="모서리가 둥근 직사각형 56">
            <a:extLst>
              <a:ext uri="{FF2B5EF4-FFF2-40B4-BE49-F238E27FC236}">
                <a16:creationId xmlns:a16="http://schemas.microsoft.com/office/drawing/2014/main" id="{1129A24E-17D4-8BCE-2B68-DC52E39F95F7}"/>
              </a:ext>
            </a:extLst>
          </p:cNvPr>
          <p:cNvSpPr/>
          <p:nvPr/>
        </p:nvSpPr>
        <p:spPr>
          <a:xfrm>
            <a:off x="993929" y="3932988"/>
            <a:ext cx="2266344" cy="437582"/>
          </a:xfrm>
          <a:prstGeom prst="roundRect">
            <a:avLst>
              <a:gd name="adj" fmla="val 18505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벚꽃 축제 이전에 벚꽃 만개</a:t>
            </a:r>
          </a:p>
        </p:txBody>
      </p:sp>
      <p:sp>
        <p:nvSpPr>
          <p:cNvPr id="31" name="모서리가 둥근 직사각형 59">
            <a:extLst>
              <a:ext uri="{FF2B5EF4-FFF2-40B4-BE49-F238E27FC236}">
                <a16:creationId xmlns:a16="http://schemas.microsoft.com/office/drawing/2014/main" id="{403F2FB7-5364-F272-E5F6-2239051E344D}"/>
              </a:ext>
            </a:extLst>
          </p:cNvPr>
          <p:cNvSpPr/>
          <p:nvPr/>
        </p:nvSpPr>
        <p:spPr>
          <a:xfrm>
            <a:off x="7363237" y="1755684"/>
            <a:ext cx="2266344" cy="884976"/>
          </a:xfrm>
          <a:prstGeom prst="roundRect">
            <a:avLst>
              <a:gd name="adj" fmla="val 8125"/>
            </a:avLst>
          </a:prstGeom>
          <a:solidFill>
            <a:srgbClr val="FF4F3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명태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대구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도루묵</a:t>
            </a:r>
            <a:endParaRPr lang="en-US" altLang="ko-KR" sz="1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어획량 감소</a:t>
            </a:r>
            <a:b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난류성 플랑크톤 증가</a:t>
            </a:r>
          </a:p>
        </p:txBody>
      </p:sp>
      <p:sp>
        <p:nvSpPr>
          <p:cNvPr id="32" name="모서리가 둥근 직사각형 60">
            <a:extLst>
              <a:ext uri="{FF2B5EF4-FFF2-40B4-BE49-F238E27FC236}">
                <a16:creationId xmlns:a16="http://schemas.microsoft.com/office/drawing/2014/main" id="{F63CBB2F-A118-4587-4FCF-693CF2204D06}"/>
              </a:ext>
            </a:extLst>
          </p:cNvPr>
          <p:cNvSpPr/>
          <p:nvPr/>
        </p:nvSpPr>
        <p:spPr>
          <a:xfrm>
            <a:off x="7361238" y="2868316"/>
            <a:ext cx="2266344" cy="565466"/>
          </a:xfrm>
          <a:prstGeom prst="roundRect">
            <a:avLst>
              <a:gd name="adj" fmla="val 11543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경북 과수 재배지 바뀜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/>
            </a:r>
            <a:b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사과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배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포도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복숭아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등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33" name="모서리가 둥근 직사각형 62">
            <a:extLst>
              <a:ext uri="{FF2B5EF4-FFF2-40B4-BE49-F238E27FC236}">
                <a16:creationId xmlns:a16="http://schemas.microsoft.com/office/drawing/2014/main" id="{32065F60-32E0-550E-CF11-2FE623428384}"/>
              </a:ext>
            </a:extLst>
          </p:cNvPr>
          <p:cNvSpPr/>
          <p:nvPr/>
        </p:nvSpPr>
        <p:spPr>
          <a:xfrm>
            <a:off x="7353712" y="3805104"/>
            <a:ext cx="2266344" cy="565466"/>
          </a:xfrm>
          <a:prstGeom prst="roundRect">
            <a:avLst>
              <a:gd name="adj" fmla="val 11543"/>
            </a:avLst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연안수온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0.02</a:t>
            </a:r>
            <a:r>
              <a:rPr lang="en-US" altLang="ko-KR" sz="1400" dirty="0">
                <a:solidFill>
                  <a:schemeClr val="bg1"/>
                </a:solidFill>
                <a:latin typeface="학교안심 우주 R" panose="02000503000000000000" pitchFamily="2" charset="-127"/>
                <a:ea typeface="학교안심 우주 R" panose="02000503000000000000" pitchFamily="2" charset="-127"/>
              </a:rPr>
              <a:t>  </a:t>
            </a:r>
            <a:r>
              <a:rPr lang="en-US" altLang="ko-KR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년 상승</a:t>
            </a:r>
            <a:b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</a:br>
            <a:r>
              <a:rPr lang="ko-KR" altLang="en-US" sz="1400" dirty="0"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적조현상 빨라짐</a:t>
            </a:r>
            <a:endParaRPr lang="en-US" altLang="ko-KR" sz="1400" dirty="0"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883FDC0F-C914-A7DD-ECE7-54CFAEA1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890267"/>
            <a:ext cx="2190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7DCFC5-AAF8-B995-4B6F-CED1913C85F0}"/>
              </a:ext>
            </a:extLst>
          </p:cNvPr>
          <p:cNvSpPr txBox="1"/>
          <p:nvPr/>
        </p:nvSpPr>
        <p:spPr>
          <a:xfrm>
            <a:off x="7807012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적조현상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(</a:t>
            </a:r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국립수산과학원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)</a:t>
            </a:r>
            <a:endParaRPr lang="ko-KR" altLang="en-US" sz="900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DB5461B3-D750-D4A0-BBF4-83AB1A885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03" y="4912695"/>
            <a:ext cx="2190750" cy="14063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8803C3B-9E8B-6FF1-E240-DEC5C40761BE}"/>
              </a:ext>
            </a:extLst>
          </p:cNvPr>
          <p:cNvSpPr txBox="1"/>
          <p:nvPr/>
        </p:nvSpPr>
        <p:spPr>
          <a:xfrm>
            <a:off x="5528894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사과재배</a:t>
            </a:r>
            <a:r>
              <a:rPr lang="en-US" altLang="ko-KR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 </a:t>
            </a:r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과수원</a:t>
            </a: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55BE4AD2-3B9E-CED1-D2F8-380F9138C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91" y="4918069"/>
            <a:ext cx="2190750" cy="140094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D7335AC-5395-16DF-CA7A-952A1ACBC9D8}"/>
              </a:ext>
            </a:extLst>
          </p:cNvPr>
          <p:cNvSpPr txBox="1"/>
          <p:nvPr/>
        </p:nvSpPr>
        <p:spPr>
          <a:xfrm>
            <a:off x="3285953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동해 명태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5098722B-E267-B948-60BC-618CFDAEF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6" y="4918417"/>
            <a:ext cx="2190750" cy="1400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62D7FD-EC78-5943-A817-2BAF986DF054}"/>
              </a:ext>
            </a:extLst>
          </p:cNvPr>
          <p:cNvSpPr txBox="1"/>
          <p:nvPr/>
        </p:nvSpPr>
        <p:spPr>
          <a:xfrm>
            <a:off x="972597" y="6298539"/>
            <a:ext cx="1724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벚꽃</a:t>
            </a: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69A7D077-D465-DCFD-7B62-7FD2DB6341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25" y="3437792"/>
            <a:ext cx="138353" cy="1440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0E72F54-80D7-6058-A36F-E5334F538E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23" y="3907980"/>
            <a:ext cx="138353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43" name="사각형: 둥근 모서리 42">
            <a:hlinkClick r:id="rId2"/>
            <a:extLst>
              <a:ext uri="{FF2B5EF4-FFF2-40B4-BE49-F238E27FC236}">
                <a16:creationId xmlns:a16="http://schemas.microsoft.com/office/drawing/2014/main" id="{3997F81B-694E-02D7-1548-DC6334E82F29}"/>
              </a:ext>
            </a:extLst>
          </p:cNvPr>
          <p:cNvSpPr/>
          <p:nvPr/>
        </p:nvSpPr>
        <p:spPr>
          <a:xfrm>
            <a:off x="897185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BDF251BD-DDBD-D89B-324E-ABCCCAE21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45" name="모서리가 둥근 직사각형 61">
            <a:extLst>
              <a:ext uri="{FF2B5EF4-FFF2-40B4-BE49-F238E27FC236}">
                <a16:creationId xmlns:a16="http://schemas.microsoft.com/office/drawing/2014/main" id="{1505EC95-BBBA-F369-6881-D968A02BEA5D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1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02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E7470403-FC2E-297B-4174-EF19233ACB9B}"/>
              </a:ext>
            </a:extLst>
          </p:cNvPr>
          <p:cNvSpPr/>
          <p:nvPr/>
        </p:nvSpPr>
        <p:spPr>
          <a:xfrm>
            <a:off x="723408" y="664824"/>
            <a:ext cx="4657483" cy="45019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</a:t>
            </a:r>
            <a:r>
              <a:rPr lang="en-US" altLang="ko-KR" dirty="0"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dirty="0"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78AFE96-FC6A-A198-C743-B71B8877357A}"/>
              </a:ext>
            </a:extLst>
          </p:cNvPr>
          <p:cNvSpPr/>
          <p:nvPr/>
        </p:nvSpPr>
        <p:spPr>
          <a:xfrm>
            <a:off x="723409" y="195583"/>
            <a:ext cx="4159041" cy="45019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전세계 및 우리나라 기후변화 현황</a:t>
            </a:r>
          </a:p>
        </p:txBody>
      </p:sp>
      <p:sp>
        <p:nvSpPr>
          <p:cNvPr id="6" name="사각형: 둥근 모서리 5">
            <a:hlinkClick r:id="rId2"/>
            <a:extLst>
              <a:ext uri="{FF2B5EF4-FFF2-40B4-BE49-F238E27FC236}">
                <a16:creationId xmlns:a16="http://schemas.microsoft.com/office/drawing/2014/main" id="{42E62487-665B-6061-0D4F-930888A34BC5}"/>
              </a:ext>
            </a:extLst>
          </p:cNvPr>
          <p:cNvSpPr/>
          <p:nvPr/>
        </p:nvSpPr>
        <p:spPr>
          <a:xfrm>
            <a:off x="897184" y="1165476"/>
            <a:ext cx="8640000" cy="5336924"/>
          </a:xfrm>
          <a:prstGeom prst="roundRect">
            <a:avLst>
              <a:gd name="adj" fmla="val 4932"/>
            </a:avLst>
          </a:prstGeom>
          <a:solidFill>
            <a:srgbClr val="D4EDF4"/>
          </a:solidFill>
          <a:ln>
            <a:solidFill>
              <a:srgbClr val="1D4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50" spc="-150" dirty="0">
              <a:ln>
                <a:solidFill>
                  <a:srgbClr val="1D4D4B">
                    <a:alpha val="20000"/>
                  </a:srgbClr>
                </a:solidFill>
              </a:ln>
              <a:solidFill>
                <a:srgbClr val="1D4D4B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C987A5-246D-3EDD-6B6C-9857F032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97" y="4107282"/>
            <a:ext cx="1435773" cy="1614274"/>
          </a:xfrm>
          <a:prstGeom prst="rect">
            <a:avLst/>
          </a:prstGeom>
        </p:spPr>
      </p:pic>
      <p:sp>
        <p:nvSpPr>
          <p:cNvPr id="8" name="모서리가 둥근 직사각형 61">
            <a:extLst>
              <a:ext uri="{FF2B5EF4-FFF2-40B4-BE49-F238E27FC236}">
                <a16:creationId xmlns:a16="http://schemas.microsoft.com/office/drawing/2014/main" id="{44D88899-B47D-E552-34D7-BAD07624941F}"/>
              </a:ext>
            </a:extLst>
          </p:cNvPr>
          <p:cNvSpPr/>
          <p:nvPr/>
        </p:nvSpPr>
        <p:spPr>
          <a:xfrm>
            <a:off x="2120361" y="3509770"/>
            <a:ext cx="6024598" cy="492933"/>
          </a:xfrm>
          <a:prstGeom prst="roundRect">
            <a:avLst>
              <a:gd name="adj" fmla="val 50000"/>
            </a:avLst>
          </a:prstGeom>
          <a:solidFill>
            <a:srgbClr val="00B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기후변화 현상사례 </a:t>
            </a:r>
            <a:r>
              <a:rPr lang="en-US" altLang="ko-KR" sz="2000" kern="0" spc="-169" dirty="0">
                <a:ln>
                  <a:solidFill>
                    <a:srgbClr val="FFEAA7">
                      <a:alpha val="0"/>
                    </a:srgbClr>
                  </a:solidFill>
                </a:ln>
                <a:solidFill>
                  <a:schemeClr val="bg1"/>
                </a:solidFill>
                <a:latin typeface="기상청 달콤기후체" panose="03050601020101020101" pitchFamily="66" charset="-127"/>
                <a:ea typeface="기상청 달콤기후체" panose="03050601020101020101" pitchFamily="66" charset="-127"/>
              </a:rPr>
              <a:t>2</a:t>
            </a:r>
            <a:endParaRPr lang="ko-KR" altLang="en-US" sz="2000" kern="0" spc="-169" dirty="0">
              <a:ln>
                <a:solidFill>
                  <a:srgbClr val="FFEAA7">
                    <a:alpha val="0"/>
                  </a:srgbClr>
                </a:solidFill>
              </a:ln>
              <a:solidFill>
                <a:schemeClr val="bg1"/>
              </a:solidFill>
              <a:latin typeface="기상청 달콤기후체" panose="03050601020101020101" pitchFamily="66" charset="-127"/>
              <a:ea typeface="기상청 달콤기후체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829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15636</TotalTime>
  <Words>1663</Words>
  <Application>Microsoft Office PowerPoint</Application>
  <PresentationFormat>A4 용지(210x297mm)</PresentationFormat>
  <Paragraphs>319</Paragraphs>
  <Slides>46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2" baseType="lpstr">
      <vt:lpstr>기상청 달콤기후체</vt:lpstr>
      <vt:lpstr>Asia디나루</vt:lpstr>
      <vt:lpstr>KoPubWorld돋움체 Medium</vt:lpstr>
      <vt:lpstr>학교안심 우주 R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User-Pc</dc:creator>
  <cp:lastModifiedBy>user</cp:lastModifiedBy>
  <cp:revision>45</cp:revision>
  <dcterms:created xsi:type="dcterms:W3CDTF">2022-11-08T01:55:09Z</dcterms:created>
  <dcterms:modified xsi:type="dcterms:W3CDTF">2023-10-26T02:12:28Z</dcterms:modified>
</cp:coreProperties>
</file>